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5" r:id="rId2"/>
    <p:sldId id="285" r:id="rId3"/>
    <p:sldId id="274" r:id="rId4"/>
    <p:sldId id="256" r:id="rId5"/>
    <p:sldId id="257" r:id="rId6"/>
    <p:sldId id="258" r:id="rId7"/>
    <p:sldId id="270" r:id="rId8"/>
    <p:sldId id="273" r:id="rId9"/>
    <p:sldId id="260" r:id="rId10"/>
    <p:sldId id="259" r:id="rId11"/>
    <p:sldId id="263" r:id="rId12"/>
    <p:sldId id="261" r:id="rId13"/>
    <p:sldId id="262" r:id="rId14"/>
    <p:sldId id="271" r:id="rId15"/>
    <p:sldId id="264" r:id="rId16"/>
    <p:sldId id="265" r:id="rId17"/>
    <p:sldId id="266" r:id="rId18"/>
    <p:sldId id="267" r:id="rId19"/>
    <p:sldId id="268" r:id="rId20"/>
    <p:sldId id="269" r:id="rId21"/>
    <p:sldId id="272" r:id="rId22"/>
    <p:sldId id="280" r:id="rId23"/>
    <p:sldId id="284" r:id="rId24"/>
    <p:sldId id="281" r:id="rId25"/>
    <p:sldId id="282" r:id="rId26"/>
    <p:sldId id="279" r:id="rId27"/>
    <p:sldId id="278" r:id="rId28"/>
    <p:sldId id="276"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26E84D-F777-49CD-900E-75B63C322808}">
          <p14:sldIdLst>
            <p14:sldId id="275"/>
            <p14:sldId id="285"/>
            <p14:sldId id="274"/>
          </p14:sldIdLst>
        </p14:section>
        <p14:section name="Stamp Registration" id="{203ABE90-D5D8-4D6C-83B9-E3321B1DEAC1}">
          <p14:sldIdLst>
            <p14:sldId id="256"/>
            <p14:sldId id="257"/>
            <p14:sldId id="258"/>
            <p14:sldId id="270"/>
            <p14:sldId id="273"/>
          </p14:sldIdLst>
        </p14:section>
        <p14:section name="Transportation" id="{85A92F51-EAFF-448F-8ED8-F212C96E65F3}">
          <p14:sldIdLst>
            <p14:sldId id="260"/>
            <p14:sldId id="259"/>
            <p14:sldId id="263"/>
            <p14:sldId id="261"/>
          </p14:sldIdLst>
        </p14:section>
        <p14:section name="TS - iPASS" id="{C5989E14-BA1C-4D9F-8D53-AC665F6DFA95}">
          <p14:sldIdLst>
            <p14:sldId id="262"/>
            <p14:sldId id="271"/>
            <p14:sldId id="264"/>
            <p14:sldId id="265"/>
            <p14:sldId id="266"/>
            <p14:sldId id="267"/>
            <p14:sldId id="268"/>
            <p14:sldId id="269"/>
          </p14:sldIdLst>
        </p14:section>
        <p14:section name="Untitled Section" id="{BD8F97EF-BBF5-4CF0-8B6B-509CC8B73354}">
          <p14:sldIdLst>
            <p14:sldId id="272"/>
            <p14:sldId id="280"/>
            <p14:sldId id="284"/>
            <p14:sldId id="281"/>
            <p14:sldId id="282"/>
            <p14:sldId id="279"/>
            <p14:sldId id="278"/>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D6BA"/>
    <a:srgbClr val="F2F2F2"/>
    <a:srgbClr val="ED954D"/>
    <a:srgbClr val="3974B9"/>
    <a:srgbClr val="4590CD"/>
    <a:srgbClr val="4DBF83"/>
    <a:srgbClr val="2767B1"/>
    <a:srgbClr val="F05A28"/>
    <a:srgbClr val="8AD5AD"/>
    <a:srgbClr val="F2AE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7" autoAdjust="0"/>
    <p:restoredTop sz="94291" autoAdjust="0"/>
  </p:normalViewPr>
  <p:slideViewPr>
    <p:cSldViewPr snapToGrid="0">
      <p:cViewPr varScale="1">
        <p:scale>
          <a:sx n="72" d="100"/>
          <a:sy n="72" d="100"/>
        </p:scale>
        <p:origin x="6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Data%20Analysis\Codebasics%20resume%20challenge\Telangana%20Growth%20Resume%20Challange\Vehicle%20Sales%20by%20fuel_type%20petrol.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Data%20Analysis\Codebasics%20resume%20challenge\Telangana%20Growth%20Resume%20Challange\Vehicle%20Sales%20by%20fuel_type%20diesel.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Data%20Analysis\Codebasics%20resume%20challenge\Telangana%20Growth%20Resume%20Challange\Vehicle%20Sales%20by%20fuel_type%20electric.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Data%20Analysis\Codebasics%20resume%20challenge\Telangana%20Growth%20Resume%20Challange\Vehicle%20Sales%20by%20fuel_type%20other.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45973152139204E-2"/>
          <c:y val="9.9819910051330459E-3"/>
          <c:w val="0.93635396161417328"/>
          <c:h val="0.90387857382636727"/>
        </c:manualLayout>
      </c:layout>
      <c:barChart>
        <c:barDir val="col"/>
        <c:grouping val="clustered"/>
        <c:varyColors val="0"/>
        <c:ser>
          <c:idx val="0"/>
          <c:order val="0"/>
          <c:tx>
            <c:strRef>
              <c:f>Sheet1!$B$1</c:f>
              <c:strCache>
                <c:ptCount val="1"/>
                <c:pt idx="0">
                  <c:v>Series 1</c:v>
                </c:pt>
              </c:strCache>
            </c:strRef>
          </c:tx>
          <c:spPr>
            <a:solidFill>
              <a:srgbClr val="E1C23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Low</c:v>
                </c:pt>
                <c:pt idx="1">
                  <c:v>Medium</c:v>
                </c:pt>
                <c:pt idx="2">
                  <c:v>High</c:v>
                </c:pt>
              </c:strCache>
            </c:strRef>
          </c:cat>
          <c:val>
            <c:numRef>
              <c:f>Sheet1!$B$2:$B$4</c:f>
              <c:numCache>
                <c:formatCode>General</c:formatCode>
                <c:ptCount val="3"/>
                <c:pt idx="0">
                  <c:v>29</c:v>
                </c:pt>
                <c:pt idx="1">
                  <c:v>2</c:v>
                </c:pt>
                <c:pt idx="2">
                  <c:v>1</c:v>
                </c:pt>
              </c:numCache>
            </c:numRef>
          </c:val>
          <c:extLst>
            <c:ext xmlns:c16="http://schemas.microsoft.com/office/drawing/2014/chart" uri="{C3380CC4-5D6E-409C-BE32-E72D297353CC}">
              <c16:uniqueId val="{00000000-DABF-4EF6-8ADE-743825634023}"/>
            </c:ext>
          </c:extLst>
        </c:ser>
        <c:dLbls>
          <c:showLegendKey val="0"/>
          <c:showVal val="0"/>
          <c:showCatName val="0"/>
          <c:showSerName val="0"/>
          <c:showPercent val="0"/>
          <c:showBubbleSize val="0"/>
        </c:dLbls>
        <c:gapWidth val="100"/>
        <c:overlap val="-27"/>
        <c:axId val="344751120"/>
        <c:axId val="344751448"/>
      </c:barChart>
      <c:catAx>
        <c:axId val="3447511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344751448"/>
        <c:crosses val="autoZero"/>
        <c:auto val="1"/>
        <c:lblAlgn val="ctr"/>
        <c:lblOffset val="100"/>
        <c:noMultiLvlLbl val="0"/>
      </c:catAx>
      <c:valAx>
        <c:axId val="344751448"/>
        <c:scaling>
          <c:orientation val="minMax"/>
        </c:scaling>
        <c:delete val="1"/>
        <c:axPos val="l"/>
        <c:numFmt formatCode="General" sourceLinked="1"/>
        <c:majorTickMark val="none"/>
        <c:minorTickMark val="none"/>
        <c:tickLblPos val="nextTo"/>
        <c:crossAx val="344751120"/>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Total</a:t>
            </a:r>
            <a:r>
              <a:rPr lang="en-US" baseline="0" dirty="0"/>
              <a:t> vehicles:</a:t>
            </a:r>
            <a:r>
              <a:rPr lang="en-US" dirty="0"/>
              <a:t> fuel</a:t>
            </a:r>
            <a:r>
              <a:rPr lang="en-US" baseline="0" dirty="0"/>
              <a:t> </a:t>
            </a:r>
            <a:r>
              <a:rPr lang="en-US" dirty="0"/>
              <a:t>type</a:t>
            </a:r>
            <a:r>
              <a:rPr lang="en-US" baseline="0" dirty="0"/>
              <a:t> P</a:t>
            </a:r>
            <a:r>
              <a:rPr lang="en-US" dirty="0"/>
              <a:t>etrol</a:t>
            </a:r>
          </a:p>
        </c:rich>
      </c:tx>
      <c:layout>
        <c:manualLayout>
          <c:xMode val="edge"/>
          <c:yMode val="edge"/>
          <c:x val="0.3473807041866992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'Vehicle Sales by fuel_type petr'!$D$1</c:f>
              <c:strCache>
                <c:ptCount val="1"/>
                <c:pt idx="0">
                  <c:v>Sum of fuel_type_petrol</c:v>
                </c:pt>
              </c:strCache>
            </c:strRef>
          </c:tx>
          <c:spPr>
            <a:ln w="25400" cap="rnd">
              <a:solidFill>
                <a:srgbClr val="E1C233"/>
              </a:solidFill>
              <a:round/>
            </a:ln>
            <a:effectLst/>
          </c:spPr>
          <c:marker>
            <c:symbol val="none"/>
          </c:marker>
          <c:dPt>
            <c:idx val="6"/>
            <c:marker>
              <c:symbol val="circle"/>
              <c:size val="5"/>
              <c:spPr>
                <a:solidFill>
                  <a:schemeClr val="accent6"/>
                </a:solidFill>
                <a:ln w="9525">
                  <a:noFill/>
                </a:ln>
                <a:effectLst/>
              </c:spPr>
            </c:marker>
            <c:bubble3D val="0"/>
            <c:extLst>
              <c:ext xmlns:c16="http://schemas.microsoft.com/office/drawing/2014/chart" uri="{C3380CC4-5D6E-409C-BE32-E72D297353CC}">
                <c16:uniqueId val="{00000001-6E79-466F-A6DD-D0551726409F}"/>
              </c:ext>
            </c:extLst>
          </c:dPt>
          <c:dPt>
            <c:idx val="12"/>
            <c:marker>
              <c:symbol val="none"/>
            </c:marker>
            <c:bubble3D val="0"/>
            <c:extLst>
              <c:ext xmlns:c16="http://schemas.microsoft.com/office/drawing/2014/chart" uri="{C3380CC4-5D6E-409C-BE32-E72D297353CC}">
                <c16:uniqueId val="{00000002-6E79-466F-A6DD-D0551726409F}"/>
              </c:ext>
            </c:extLst>
          </c:dPt>
          <c:dLbls>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79-466F-A6DD-D0551726409F}"/>
                </c:ext>
              </c:extLst>
            </c:dLbl>
            <c:dLbl>
              <c:idx val="12"/>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E79-466F-A6DD-D0551726409F}"/>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'Vehicle Sales by fuel_type petr'!$A$2:$C$49</c:f>
              <c:multiLvlStrCache>
                <c:ptCount val="48"/>
                <c:lvl>
                  <c:pt idx="0">
                    <c:v>Apr</c:v>
                  </c:pt>
                  <c:pt idx="1">
                    <c:v>May</c:v>
                  </c:pt>
                  <c:pt idx="2">
                    <c:v>Jun</c:v>
                  </c:pt>
                  <c:pt idx="3">
                    <c:v>Jul</c:v>
                  </c:pt>
                  <c:pt idx="4">
                    <c:v>Aug</c:v>
                  </c:pt>
                  <c:pt idx="5">
                    <c:v>Sep</c:v>
                  </c:pt>
                  <c:pt idx="6">
                    <c:v>Oct</c:v>
                  </c:pt>
                  <c:pt idx="7">
                    <c:v>Nov</c:v>
                  </c:pt>
                  <c:pt idx="8">
                    <c:v>Dec</c:v>
                  </c:pt>
                  <c:pt idx="9">
                    <c:v>Jan</c:v>
                  </c:pt>
                  <c:pt idx="10">
                    <c:v>Feb</c:v>
                  </c:pt>
                  <c:pt idx="11">
                    <c:v>Mar</c:v>
                  </c:pt>
                  <c:pt idx="12">
                    <c:v>Apr</c:v>
                  </c:pt>
                  <c:pt idx="13">
                    <c:v>May</c:v>
                  </c:pt>
                  <c:pt idx="14">
                    <c:v>Jun</c:v>
                  </c:pt>
                  <c:pt idx="15">
                    <c:v>Jul</c:v>
                  </c:pt>
                  <c:pt idx="16">
                    <c:v>Aug</c:v>
                  </c:pt>
                  <c:pt idx="17">
                    <c:v>Sep</c:v>
                  </c:pt>
                  <c:pt idx="18">
                    <c:v>Oct</c:v>
                  </c:pt>
                  <c:pt idx="19">
                    <c:v>Nov</c:v>
                  </c:pt>
                  <c:pt idx="20">
                    <c:v>Dec</c:v>
                  </c:pt>
                  <c:pt idx="21">
                    <c:v>Jan</c:v>
                  </c:pt>
                  <c:pt idx="22">
                    <c:v>Feb</c:v>
                  </c:pt>
                  <c:pt idx="23">
                    <c:v>Mar</c:v>
                  </c:pt>
                  <c:pt idx="24">
                    <c:v>Apr</c:v>
                  </c:pt>
                  <c:pt idx="25">
                    <c:v>May</c:v>
                  </c:pt>
                  <c:pt idx="26">
                    <c:v>Jun</c:v>
                  </c:pt>
                  <c:pt idx="27">
                    <c:v>Jul</c:v>
                  </c:pt>
                  <c:pt idx="28">
                    <c:v>Aug</c:v>
                  </c:pt>
                  <c:pt idx="29">
                    <c:v>Sep</c:v>
                  </c:pt>
                  <c:pt idx="30">
                    <c:v>Oct</c:v>
                  </c:pt>
                  <c:pt idx="31">
                    <c:v>Nov</c:v>
                  </c:pt>
                  <c:pt idx="32">
                    <c:v>Dec</c:v>
                  </c:pt>
                  <c:pt idx="33">
                    <c:v>Jan</c:v>
                  </c:pt>
                  <c:pt idx="34">
                    <c:v>Feb</c:v>
                  </c:pt>
                  <c:pt idx="35">
                    <c:v>Mar</c:v>
                  </c:pt>
                  <c:pt idx="36">
                    <c:v>Apr</c:v>
                  </c:pt>
                  <c:pt idx="37">
                    <c:v>May</c:v>
                  </c:pt>
                  <c:pt idx="38">
                    <c:v>Jun</c:v>
                  </c:pt>
                  <c:pt idx="39">
                    <c:v>Jul</c:v>
                  </c:pt>
                  <c:pt idx="40">
                    <c:v>Aug</c:v>
                  </c:pt>
                  <c:pt idx="41">
                    <c:v>Sep</c:v>
                  </c:pt>
                  <c:pt idx="42">
                    <c:v>Oct</c:v>
                  </c:pt>
                  <c:pt idx="43">
                    <c:v>Nov</c:v>
                  </c:pt>
                  <c:pt idx="44">
                    <c:v>Dec</c:v>
                  </c:pt>
                  <c:pt idx="45">
                    <c:v>Jan</c:v>
                  </c:pt>
                  <c:pt idx="46">
                    <c:v>Feb</c:v>
                  </c:pt>
                  <c:pt idx="47">
                    <c:v>Mar</c:v>
                  </c:pt>
                </c:lvl>
                <c:lvl>
                  <c:pt idx="0">
                    <c:v>Q1</c:v>
                  </c:pt>
                  <c:pt idx="1">
                    <c:v>Q1</c:v>
                  </c:pt>
                  <c:pt idx="2">
                    <c:v>Q1</c:v>
                  </c:pt>
                  <c:pt idx="3">
                    <c:v>Q2</c:v>
                  </c:pt>
                  <c:pt idx="4">
                    <c:v>Q2</c:v>
                  </c:pt>
                  <c:pt idx="5">
                    <c:v>Q2</c:v>
                  </c:pt>
                  <c:pt idx="6">
                    <c:v>Q3</c:v>
                  </c:pt>
                  <c:pt idx="7">
                    <c:v>Q3</c:v>
                  </c:pt>
                  <c:pt idx="8">
                    <c:v>Q3</c:v>
                  </c:pt>
                  <c:pt idx="9">
                    <c:v>Q4</c:v>
                  </c:pt>
                  <c:pt idx="10">
                    <c:v>Q4</c:v>
                  </c:pt>
                  <c:pt idx="11">
                    <c:v>Q4</c:v>
                  </c:pt>
                  <c:pt idx="12">
                    <c:v>Q1</c:v>
                  </c:pt>
                  <c:pt idx="13">
                    <c:v>Q1</c:v>
                  </c:pt>
                  <c:pt idx="14">
                    <c:v>Q1</c:v>
                  </c:pt>
                  <c:pt idx="15">
                    <c:v>Q2</c:v>
                  </c:pt>
                  <c:pt idx="16">
                    <c:v>Q2</c:v>
                  </c:pt>
                  <c:pt idx="17">
                    <c:v>Q2</c:v>
                  </c:pt>
                  <c:pt idx="18">
                    <c:v>Q3</c:v>
                  </c:pt>
                  <c:pt idx="19">
                    <c:v>Q3</c:v>
                  </c:pt>
                  <c:pt idx="20">
                    <c:v>Q3</c:v>
                  </c:pt>
                  <c:pt idx="21">
                    <c:v>Q4</c:v>
                  </c:pt>
                  <c:pt idx="22">
                    <c:v>Q4</c:v>
                  </c:pt>
                  <c:pt idx="23">
                    <c:v>Q4</c:v>
                  </c:pt>
                  <c:pt idx="24">
                    <c:v>Q1</c:v>
                  </c:pt>
                  <c:pt idx="25">
                    <c:v>Q1</c:v>
                  </c:pt>
                  <c:pt idx="26">
                    <c:v>Q1</c:v>
                  </c:pt>
                  <c:pt idx="27">
                    <c:v>Q2</c:v>
                  </c:pt>
                  <c:pt idx="28">
                    <c:v>Q2</c:v>
                  </c:pt>
                  <c:pt idx="29">
                    <c:v>Q2</c:v>
                  </c:pt>
                  <c:pt idx="30">
                    <c:v>Q3</c:v>
                  </c:pt>
                  <c:pt idx="31">
                    <c:v>Q3</c:v>
                  </c:pt>
                  <c:pt idx="32">
                    <c:v>Q3</c:v>
                  </c:pt>
                  <c:pt idx="33">
                    <c:v>Q4</c:v>
                  </c:pt>
                  <c:pt idx="34">
                    <c:v>Q4</c:v>
                  </c:pt>
                  <c:pt idx="35">
                    <c:v>Q4</c:v>
                  </c:pt>
                  <c:pt idx="36">
                    <c:v>Q1</c:v>
                  </c:pt>
                  <c:pt idx="37">
                    <c:v>Q1</c:v>
                  </c:pt>
                  <c:pt idx="38">
                    <c:v>Q1</c:v>
                  </c:pt>
                  <c:pt idx="39">
                    <c:v>Q2</c:v>
                  </c:pt>
                  <c:pt idx="40">
                    <c:v>Q2</c:v>
                  </c:pt>
                  <c:pt idx="41">
                    <c:v>Q2</c:v>
                  </c:pt>
                  <c:pt idx="42">
                    <c:v>Q3</c:v>
                  </c:pt>
                  <c:pt idx="43">
                    <c:v>Q3</c:v>
                  </c:pt>
                  <c:pt idx="44">
                    <c:v>Q3</c:v>
                  </c:pt>
                  <c:pt idx="45">
                    <c:v>Q4</c:v>
                  </c:pt>
                  <c:pt idx="46">
                    <c:v>Q4</c:v>
                  </c:pt>
                  <c:pt idx="47">
                    <c:v>Q4</c:v>
                  </c:pt>
                </c:lvl>
                <c:lvl>
                  <c:pt idx="0">
                    <c:v>2019</c:v>
                  </c:pt>
                  <c:pt idx="1">
                    <c:v>2019</c:v>
                  </c:pt>
                  <c:pt idx="2">
                    <c:v>2019</c:v>
                  </c:pt>
                  <c:pt idx="3">
                    <c:v>2019</c:v>
                  </c:pt>
                  <c:pt idx="4">
                    <c:v>2019</c:v>
                  </c:pt>
                  <c:pt idx="5">
                    <c:v>2019</c:v>
                  </c:pt>
                  <c:pt idx="6">
                    <c:v>2019</c:v>
                  </c:pt>
                  <c:pt idx="7">
                    <c:v>2019</c:v>
                  </c:pt>
                  <c:pt idx="8">
                    <c:v>2019</c:v>
                  </c:pt>
                  <c:pt idx="9">
                    <c:v>2019</c:v>
                  </c:pt>
                  <c:pt idx="10">
                    <c:v>2019</c:v>
                  </c:pt>
                  <c:pt idx="11">
                    <c:v>2019</c:v>
                  </c:pt>
                  <c:pt idx="12">
                    <c:v>2020</c:v>
                  </c:pt>
                  <c:pt idx="13">
                    <c:v>2020</c:v>
                  </c:pt>
                  <c:pt idx="14">
                    <c:v>2020</c:v>
                  </c:pt>
                  <c:pt idx="15">
                    <c:v>2020</c:v>
                  </c:pt>
                  <c:pt idx="16">
                    <c:v>2020</c:v>
                  </c:pt>
                  <c:pt idx="17">
                    <c:v>2020</c:v>
                  </c:pt>
                  <c:pt idx="18">
                    <c:v>2020</c:v>
                  </c:pt>
                  <c:pt idx="19">
                    <c:v>2020</c:v>
                  </c:pt>
                  <c:pt idx="20">
                    <c:v>2020</c:v>
                  </c:pt>
                  <c:pt idx="21">
                    <c:v>2020</c:v>
                  </c:pt>
                  <c:pt idx="22">
                    <c:v>2020</c:v>
                  </c:pt>
                  <c:pt idx="23">
                    <c:v>2020</c:v>
                  </c:pt>
                  <c:pt idx="24">
                    <c:v>2021</c:v>
                  </c:pt>
                  <c:pt idx="25">
                    <c:v>2021</c:v>
                  </c:pt>
                  <c:pt idx="26">
                    <c:v>2021</c:v>
                  </c:pt>
                  <c:pt idx="27">
                    <c:v>2021</c:v>
                  </c:pt>
                  <c:pt idx="28">
                    <c:v>2021</c:v>
                  </c:pt>
                  <c:pt idx="29">
                    <c:v>2021</c:v>
                  </c:pt>
                  <c:pt idx="30">
                    <c:v>2021</c:v>
                  </c:pt>
                  <c:pt idx="31">
                    <c:v>2021</c:v>
                  </c:pt>
                  <c:pt idx="32">
                    <c:v>2021</c:v>
                  </c:pt>
                  <c:pt idx="33">
                    <c:v>2021</c:v>
                  </c:pt>
                  <c:pt idx="34">
                    <c:v>2021</c:v>
                  </c:pt>
                  <c:pt idx="35">
                    <c:v>2021</c:v>
                  </c:pt>
                  <c:pt idx="36">
                    <c:v>2022</c:v>
                  </c:pt>
                  <c:pt idx="37">
                    <c:v>2022</c:v>
                  </c:pt>
                  <c:pt idx="38">
                    <c:v>2022</c:v>
                  </c:pt>
                  <c:pt idx="39">
                    <c:v>2022</c:v>
                  </c:pt>
                  <c:pt idx="40">
                    <c:v>2022</c:v>
                  </c:pt>
                  <c:pt idx="41">
                    <c:v>2022</c:v>
                  </c:pt>
                  <c:pt idx="42">
                    <c:v>2022</c:v>
                  </c:pt>
                  <c:pt idx="43">
                    <c:v>2022</c:v>
                  </c:pt>
                  <c:pt idx="44">
                    <c:v>2022</c:v>
                  </c:pt>
                  <c:pt idx="45">
                    <c:v>2022</c:v>
                  </c:pt>
                  <c:pt idx="46">
                    <c:v>2022</c:v>
                  </c:pt>
                  <c:pt idx="47">
                    <c:v>2022</c:v>
                  </c:pt>
                </c:lvl>
              </c:multiLvlStrCache>
            </c:multiLvlStrRef>
          </c:cat>
          <c:val>
            <c:numRef>
              <c:f>'Vehicle Sales by fuel_type petr'!$D$2:$D$49</c:f>
              <c:numCache>
                <c:formatCode>General</c:formatCode>
                <c:ptCount val="48"/>
                <c:pt idx="0">
                  <c:v>140694</c:v>
                </c:pt>
                <c:pt idx="1">
                  <c:v>143436</c:v>
                </c:pt>
                <c:pt idx="2">
                  <c:v>141494</c:v>
                </c:pt>
                <c:pt idx="3">
                  <c:v>131449</c:v>
                </c:pt>
                <c:pt idx="4">
                  <c:v>126787</c:v>
                </c:pt>
                <c:pt idx="5">
                  <c:v>99348</c:v>
                </c:pt>
                <c:pt idx="6">
                  <c:v>219024</c:v>
                </c:pt>
                <c:pt idx="7">
                  <c:v>149122</c:v>
                </c:pt>
                <c:pt idx="8">
                  <c:v>118792</c:v>
                </c:pt>
                <c:pt idx="9">
                  <c:v>127774</c:v>
                </c:pt>
                <c:pt idx="10">
                  <c:v>146868</c:v>
                </c:pt>
                <c:pt idx="11">
                  <c:v>125096</c:v>
                </c:pt>
                <c:pt idx="12">
                  <c:v>341</c:v>
                </c:pt>
                <c:pt idx="13">
                  <c:v>58963</c:v>
                </c:pt>
                <c:pt idx="14">
                  <c:v>140052</c:v>
                </c:pt>
                <c:pt idx="15">
                  <c:v>119936</c:v>
                </c:pt>
                <c:pt idx="16">
                  <c:v>124697</c:v>
                </c:pt>
                <c:pt idx="17">
                  <c:v>119227</c:v>
                </c:pt>
                <c:pt idx="18">
                  <c:v>175613</c:v>
                </c:pt>
                <c:pt idx="19">
                  <c:v>167200</c:v>
                </c:pt>
                <c:pt idx="20">
                  <c:v>131055</c:v>
                </c:pt>
                <c:pt idx="21">
                  <c:v>137071</c:v>
                </c:pt>
                <c:pt idx="22">
                  <c:v>129701</c:v>
                </c:pt>
                <c:pt idx="23">
                  <c:v>129945</c:v>
                </c:pt>
                <c:pt idx="24">
                  <c:v>107965</c:v>
                </c:pt>
                <c:pt idx="25">
                  <c:v>57942</c:v>
                </c:pt>
                <c:pt idx="26">
                  <c:v>113917</c:v>
                </c:pt>
                <c:pt idx="27">
                  <c:v>117253</c:v>
                </c:pt>
                <c:pt idx="28">
                  <c:v>118016</c:v>
                </c:pt>
                <c:pt idx="29">
                  <c:v>91075</c:v>
                </c:pt>
                <c:pt idx="30">
                  <c:v>147301</c:v>
                </c:pt>
                <c:pt idx="31">
                  <c:v>125377</c:v>
                </c:pt>
                <c:pt idx="32">
                  <c:v>107833</c:v>
                </c:pt>
                <c:pt idx="33">
                  <c:v>95716</c:v>
                </c:pt>
                <c:pt idx="34">
                  <c:v>107559</c:v>
                </c:pt>
                <c:pt idx="35">
                  <c:v>110769</c:v>
                </c:pt>
                <c:pt idx="36">
                  <c:v>109884</c:v>
                </c:pt>
                <c:pt idx="37">
                  <c:v>104266</c:v>
                </c:pt>
                <c:pt idx="38">
                  <c:v>113121</c:v>
                </c:pt>
                <c:pt idx="39">
                  <c:v>97171</c:v>
                </c:pt>
                <c:pt idx="40">
                  <c:v>112693</c:v>
                </c:pt>
                <c:pt idx="41">
                  <c:v>107486</c:v>
                </c:pt>
                <c:pt idx="42">
                  <c:v>89939</c:v>
                </c:pt>
                <c:pt idx="43">
                  <c:v>55628</c:v>
                </c:pt>
                <c:pt idx="44">
                  <c:v>57135</c:v>
                </c:pt>
                <c:pt idx="45">
                  <c:v>101241</c:v>
                </c:pt>
                <c:pt idx="46">
                  <c:v>52938</c:v>
                </c:pt>
                <c:pt idx="47">
                  <c:v>117355</c:v>
                </c:pt>
              </c:numCache>
            </c:numRef>
          </c:val>
          <c:smooth val="1"/>
          <c:extLst>
            <c:ext xmlns:c16="http://schemas.microsoft.com/office/drawing/2014/chart" uri="{C3380CC4-5D6E-409C-BE32-E72D297353CC}">
              <c16:uniqueId val="{00000000-6E79-466F-A6DD-D0551726409F}"/>
            </c:ext>
          </c:extLst>
        </c:ser>
        <c:dLbls>
          <c:showLegendKey val="0"/>
          <c:showVal val="0"/>
          <c:showCatName val="0"/>
          <c:showSerName val="0"/>
          <c:showPercent val="0"/>
          <c:showBubbleSize val="0"/>
        </c:dLbls>
        <c:smooth val="0"/>
        <c:axId val="412040224"/>
        <c:axId val="412039568"/>
      </c:lineChart>
      <c:catAx>
        <c:axId val="41204022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039568"/>
        <c:crosses val="autoZero"/>
        <c:auto val="1"/>
        <c:lblAlgn val="ctr"/>
        <c:lblOffset val="100"/>
        <c:tickLblSkip val="4"/>
        <c:noMultiLvlLbl val="1"/>
      </c:catAx>
      <c:valAx>
        <c:axId val="412039568"/>
        <c:scaling>
          <c:orientation val="minMax"/>
        </c:scaling>
        <c:delete val="1"/>
        <c:axPos val="l"/>
        <c:numFmt formatCode="#,##0" sourceLinked="0"/>
        <c:majorTickMark val="none"/>
        <c:minorTickMark val="none"/>
        <c:tickLblPos val="nextTo"/>
        <c:crossAx val="412040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sz="1400"/>
              <a:t>Total vehicles:  fuel type Diesel</a:t>
            </a:r>
          </a:p>
        </c:rich>
      </c:tx>
      <c:layout>
        <c:manualLayout>
          <c:xMode val="edge"/>
          <c:yMode val="edge"/>
          <c:x val="0.34358626662291769"/>
          <c:y val="3.7037037037037035E-2"/>
        </c:manualLayout>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'Vehicle Sales by fuel_type dies'!$D$1</c:f>
              <c:strCache>
                <c:ptCount val="1"/>
                <c:pt idx="0">
                  <c:v>Sum of fuel_type_diesel</c:v>
                </c:pt>
              </c:strCache>
            </c:strRef>
          </c:tx>
          <c:spPr>
            <a:ln w="28575" cap="rnd">
              <a:solidFill>
                <a:srgbClr val="E1C233"/>
              </a:solidFill>
              <a:round/>
            </a:ln>
            <a:effectLst/>
          </c:spPr>
          <c:marker>
            <c:symbol val="none"/>
          </c:marker>
          <c:dPt>
            <c:idx val="6"/>
            <c:marker>
              <c:symbol val="none"/>
            </c:marker>
            <c:bubble3D val="0"/>
            <c:extLst>
              <c:ext xmlns:c16="http://schemas.microsoft.com/office/drawing/2014/chart" uri="{C3380CC4-5D6E-409C-BE32-E72D297353CC}">
                <c16:uniqueId val="{00000000-4082-433C-8DE7-12ECF43F7DBE}"/>
              </c:ext>
            </c:extLst>
          </c:dPt>
          <c:dLbls>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082-433C-8DE7-12ECF43F7DBE}"/>
                </c:ext>
              </c:extLst>
            </c:dLbl>
            <c:dLbl>
              <c:idx val="12"/>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82-433C-8DE7-12ECF43F7DBE}"/>
                </c:ext>
              </c:extLst>
            </c:dLbl>
            <c:numFmt formatCode="#,##0" sourceLinked="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'Vehicle Sales by fuel_type dies'!$A$2:$C$49</c:f>
              <c:multiLvlStrCache>
                <c:ptCount val="48"/>
                <c:lvl>
                  <c:pt idx="0">
                    <c:v>Apr</c:v>
                  </c:pt>
                  <c:pt idx="1">
                    <c:v>May</c:v>
                  </c:pt>
                  <c:pt idx="2">
                    <c:v>Jun</c:v>
                  </c:pt>
                  <c:pt idx="3">
                    <c:v>Jul</c:v>
                  </c:pt>
                  <c:pt idx="4">
                    <c:v>Aug</c:v>
                  </c:pt>
                  <c:pt idx="5">
                    <c:v>Sep</c:v>
                  </c:pt>
                  <c:pt idx="6">
                    <c:v>Oct</c:v>
                  </c:pt>
                  <c:pt idx="7">
                    <c:v>Nov</c:v>
                  </c:pt>
                  <c:pt idx="8">
                    <c:v>Dec</c:v>
                  </c:pt>
                  <c:pt idx="9">
                    <c:v>Jan</c:v>
                  </c:pt>
                  <c:pt idx="10">
                    <c:v>Feb</c:v>
                  </c:pt>
                  <c:pt idx="11">
                    <c:v>Mar</c:v>
                  </c:pt>
                  <c:pt idx="12">
                    <c:v>Apr</c:v>
                  </c:pt>
                  <c:pt idx="13">
                    <c:v>May</c:v>
                  </c:pt>
                  <c:pt idx="14">
                    <c:v>Jun</c:v>
                  </c:pt>
                  <c:pt idx="15">
                    <c:v>Jul</c:v>
                  </c:pt>
                  <c:pt idx="16">
                    <c:v>Aug</c:v>
                  </c:pt>
                  <c:pt idx="17">
                    <c:v>Sep</c:v>
                  </c:pt>
                  <c:pt idx="18">
                    <c:v>Oct</c:v>
                  </c:pt>
                  <c:pt idx="19">
                    <c:v>Nov</c:v>
                  </c:pt>
                  <c:pt idx="20">
                    <c:v>Dec</c:v>
                  </c:pt>
                  <c:pt idx="21">
                    <c:v>Jan</c:v>
                  </c:pt>
                  <c:pt idx="22">
                    <c:v>Feb</c:v>
                  </c:pt>
                  <c:pt idx="23">
                    <c:v>Mar</c:v>
                  </c:pt>
                  <c:pt idx="24">
                    <c:v>Apr</c:v>
                  </c:pt>
                  <c:pt idx="25">
                    <c:v>May</c:v>
                  </c:pt>
                  <c:pt idx="26">
                    <c:v>Jun</c:v>
                  </c:pt>
                  <c:pt idx="27">
                    <c:v>Jul</c:v>
                  </c:pt>
                  <c:pt idx="28">
                    <c:v>Aug</c:v>
                  </c:pt>
                  <c:pt idx="29">
                    <c:v>Sep</c:v>
                  </c:pt>
                  <c:pt idx="30">
                    <c:v>Oct</c:v>
                  </c:pt>
                  <c:pt idx="31">
                    <c:v>Nov</c:v>
                  </c:pt>
                  <c:pt idx="32">
                    <c:v>Dec</c:v>
                  </c:pt>
                  <c:pt idx="33">
                    <c:v>Jan</c:v>
                  </c:pt>
                  <c:pt idx="34">
                    <c:v>Feb</c:v>
                  </c:pt>
                  <c:pt idx="35">
                    <c:v>Mar</c:v>
                  </c:pt>
                  <c:pt idx="36">
                    <c:v>Apr</c:v>
                  </c:pt>
                  <c:pt idx="37">
                    <c:v>May</c:v>
                  </c:pt>
                  <c:pt idx="38">
                    <c:v>Jun</c:v>
                  </c:pt>
                  <c:pt idx="39">
                    <c:v>Jul</c:v>
                  </c:pt>
                  <c:pt idx="40">
                    <c:v>Aug</c:v>
                  </c:pt>
                  <c:pt idx="41">
                    <c:v>Sep</c:v>
                  </c:pt>
                  <c:pt idx="42">
                    <c:v>Oct</c:v>
                  </c:pt>
                  <c:pt idx="43">
                    <c:v>Nov</c:v>
                  </c:pt>
                  <c:pt idx="44">
                    <c:v>Dec</c:v>
                  </c:pt>
                  <c:pt idx="45">
                    <c:v>Jan</c:v>
                  </c:pt>
                  <c:pt idx="46">
                    <c:v>Feb</c:v>
                  </c:pt>
                  <c:pt idx="47">
                    <c:v>Mar</c:v>
                  </c:pt>
                </c:lvl>
                <c:lvl>
                  <c:pt idx="0">
                    <c:v>Q1</c:v>
                  </c:pt>
                  <c:pt idx="1">
                    <c:v>Q1</c:v>
                  </c:pt>
                  <c:pt idx="2">
                    <c:v>Q1</c:v>
                  </c:pt>
                  <c:pt idx="3">
                    <c:v>Q2</c:v>
                  </c:pt>
                  <c:pt idx="4">
                    <c:v>Q2</c:v>
                  </c:pt>
                  <c:pt idx="5">
                    <c:v>Q2</c:v>
                  </c:pt>
                  <c:pt idx="6">
                    <c:v>Q3</c:v>
                  </c:pt>
                  <c:pt idx="7">
                    <c:v>Q3</c:v>
                  </c:pt>
                  <c:pt idx="8">
                    <c:v>Q3</c:v>
                  </c:pt>
                  <c:pt idx="9">
                    <c:v>Q4</c:v>
                  </c:pt>
                  <c:pt idx="10">
                    <c:v>Q4</c:v>
                  </c:pt>
                  <c:pt idx="11">
                    <c:v>Q4</c:v>
                  </c:pt>
                  <c:pt idx="12">
                    <c:v>Q1</c:v>
                  </c:pt>
                  <c:pt idx="13">
                    <c:v>Q1</c:v>
                  </c:pt>
                  <c:pt idx="14">
                    <c:v>Q1</c:v>
                  </c:pt>
                  <c:pt idx="15">
                    <c:v>Q2</c:v>
                  </c:pt>
                  <c:pt idx="16">
                    <c:v>Q2</c:v>
                  </c:pt>
                  <c:pt idx="17">
                    <c:v>Q2</c:v>
                  </c:pt>
                  <c:pt idx="18">
                    <c:v>Q3</c:v>
                  </c:pt>
                  <c:pt idx="19">
                    <c:v>Q3</c:v>
                  </c:pt>
                  <c:pt idx="20">
                    <c:v>Q3</c:v>
                  </c:pt>
                  <c:pt idx="21">
                    <c:v>Q4</c:v>
                  </c:pt>
                  <c:pt idx="22">
                    <c:v>Q4</c:v>
                  </c:pt>
                  <c:pt idx="23">
                    <c:v>Q4</c:v>
                  </c:pt>
                  <c:pt idx="24">
                    <c:v>Q1</c:v>
                  </c:pt>
                  <c:pt idx="25">
                    <c:v>Q1</c:v>
                  </c:pt>
                  <c:pt idx="26">
                    <c:v>Q1</c:v>
                  </c:pt>
                  <c:pt idx="27">
                    <c:v>Q2</c:v>
                  </c:pt>
                  <c:pt idx="28">
                    <c:v>Q2</c:v>
                  </c:pt>
                  <c:pt idx="29">
                    <c:v>Q2</c:v>
                  </c:pt>
                  <c:pt idx="30">
                    <c:v>Q3</c:v>
                  </c:pt>
                  <c:pt idx="31">
                    <c:v>Q3</c:v>
                  </c:pt>
                  <c:pt idx="32">
                    <c:v>Q3</c:v>
                  </c:pt>
                  <c:pt idx="33">
                    <c:v>Q4</c:v>
                  </c:pt>
                  <c:pt idx="34">
                    <c:v>Q4</c:v>
                  </c:pt>
                  <c:pt idx="35">
                    <c:v>Q4</c:v>
                  </c:pt>
                  <c:pt idx="36">
                    <c:v>Q1</c:v>
                  </c:pt>
                  <c:pt idx="37">
                    <c:v>Q1</c:v>
                  </c:pt>
                  <c:pt idx="38">
                    <c:v>Q1</c:v>
                  </c:pt>
                  <c:pt idx="39">
                    <c:v>Q2</c:v>
                  </c:pt>
                  <c:pt idx="40">
                    <c:v>Q2</c:v>
                  </c:pt>
                  <c:pt idx="41">
                    <c:v>Q2</c:v>
                  </c:pt>
                  <c:pt idx="42">
                    <c:v>Q3</c:v>
                  </c:pt>
                  <c:pt idx="43">
                    <c:v>Q3</c:v>
                  </c:pt>
                  <c:pt idx="44">
                    <c:v>Q3</c:v>
                  </c:pt>
                  <c:pt idx="45">
                    <c:v>Q4</c:v>
                  </c:pt>
                  <c:pt idx="46">
                    <c:v>Q4</c:v>
                  </c:pt>
                  <c:pt idx="47">
                    <c:v>Q4</c:v>
                  </c:pt>
                </c:lvl>
                <c:lvl>
                  <c:pt idx="0">
                    <c:v>2019</c:v>
                  </c:pt>
                  <c:pt idx="1">
                    <c:v>2019</c:v>
                  </c:pt>
                  <c:pt idx="2">
                    <c:v>2019</c:v>
                  </c:pt>
                  <c:pt idx="3">
                    <c:v>2019</c:v>
                  </c:pt>
                  <c:pt idx="4">
                    <c:v>2019</c:v>
                  </c:pt>
                  <c:pt idx="5">
                    <c:v>2019</c:v>
                  </c:pt>
                  <c:pt idx="6">
                    <c:v>2019</c:v>
                  </c:pt>
                  <c:pt idx="7">
                    <c:v>2019</c:v>
                  </c:pt>
                  <c:pt idx="8">
                    <c:v>2019</c:v>
                  </c:pt>
                  <c:pt idx="9">
                    <c:v>2019</c:v>
                  </c:pt>
                  <c:pt idx="10">
                    <c:v>2019</c:v>
                  </c:pt>
                  <c:pt idx="11">
                    <c:v>2019</c:v>
                  </c:pt>
                  <c:pt idx="12">
                    <c:v>2020</c:v>
                  </c:pt>
                  <c:pt idx="13">
                    <c:v>2020</c:v>
                  </c:pt>
                  <c:pt idx="14">
                    <c:v>2020</c:v>
                  </c:pt>
                  <c:pt idx="15">
                    <c:v>2020</c:v>
                  </c:pt>
                  <c:pt idx="16">
                    <c:v>2020</c:v>
                  </c:pt>
                  <c:pt idx="17">
                    <c:v>2020</c:v>
                  </c:pt>
                  <c:pt idx="18">
                    <c:v>2020</c:v>
                  </c:pt>
                  <c:pt idx="19">
                    <c:v>2020</c:v>
                  </c:pt>
                  <c:pt idx="20">
                    <c:v>2020</c:v>
                  </c:pt>
                  <c:pt idx="21">
                    <c:v>2020</c:v>
                  </c:pt>
                  <c:pt idx="22">
                    <c:v>2020</c:v>
                  </c:pt>
                  <c:pt idx="23">
                    <c:v>2020</c:v>
                  </c:pt>
                  <c:pt idx="24">
                    <c:v>2021</c:v>
                  </c:pt>
                  <c:pt idx="25">
                    <c:v>2021</c:v>
                  </c:pt>
                  <c:pt idx="26">
                    <c:v>2021</c:v>
                  </c:pt>
                  <c:pt idx="27">
                    <c:v>2021</c:v>
                  </c:pt>
                  <c:pt idx="28">
                    <c:v>2021</c:v>
                  </c:pt>
                  <c:pt idx="29">
                    <c:v>2021</c:v>
                  </c:pt>
                  <c:pt idx="30">
                    <c:v>2021</c:v>
                  </c:pt>
                  <c:pt idx="31">
                    <c:v>2021</c:v>
                  </c:pt>
                  <c:pt idx="32">
                    <c:v>2021</c:v>
                  </c:pt>
                  <c:pt idx="33">
                    <c:v>2021</c:v>
                  </c:pt>
                  <c:pt idx="34">
                    <c:v>2021</c:v>
                  </c:pt>
                  <c:pt idx="35">
                    <c:v>2021</c:v>
                  </c:pt>
                  <c:pt idx="36">
                    <c:v>2022</c:v>
                  </c:pt>
                  <c:pt idx="37">
                    <c:v>2022</c:v>
                  </c:pt>
                  <c:pt idx="38">
                    <c:v>2022</c:v>
                  </c:pt>
                  <c:pt idx="39">
                    <c:v>2022</c:v>
                  </c:pt>
                  <c:pt idx="40">
                    <c:v>2022</c:v>
                  </c:pt>
                  <c:pt idx="41">
                    <c:v>2022</c:v>
                  </c:pt>
                  <c:pt idx="42">
                    <c:v>2022</c:v>
                  </c:pt>
                  <c:pt idx="43">
                    <c:v>2022</c:v>
                  </c:pt>
                  <c:pt idx="44">
                    <c:v>2022</c:v>
                  </c:pt>
                  <c:pt idx="45">
                    <c:v>2022</c:v>
                  </c:pt>
                  <c:pt idx="46">
                    <c:v>2022</c:v>
                  </c:pt>
                  <c:pt idx="47">
                    <c:v>2022</c:v>
                  </c:pt>
                </c:lvl>
              </c:multiLvlStrCache>
            </c:multiLvlStrRef>
          </c:cat>
          <c:val>
            <c:numRef>
              <c:f>'Vehicle Sales by fuel_type dies'!$D$2:$D$49</c:f>
              <c:numCache>
                <c:formatCode>General</c:formatCode>
                <c:ptCount val="48"/>
                <c:pt idx="0">
                  <c:v>23098</c:v>
                </c:pt>
                <c:pt idx="1">
                  <c:v>25605</c:v>
                </c:pt>
                <c:pt idx="2">
                  <c:v>29331</c:v>
                </c:pt>
                <c:pt idx="3">
                  <c:v>23550</c:v>
                </c:pt>
                <c:pt idx="4">
                  <c:v>23525</c:v>
                </c:pt>
                <c:pt idx="5">
                  <c:v>21265</c:v>
                </c:pt>
                <c:pt idx="6">
                  <c:v>39508</c:v>
                </c:pt>
                <c:pt idx="7">
                  <c:v>28924</c:v>
                </c:pt>
                <c:pt idx="8">
                  <c:v>32410</c:v>
                </c:pt>
                <c:pt idx="9">
                  <c:v>32068</c:v>
                </c:pt>
                <c:pt idx="10">
                  <c:v>35158</c:v>
                </c:pt>
                <c:pt idx="11">
                  <c:v>27348</c:v>
                </c:pt>
                <c:pt idx="12">
                  <c:v>1652</c:v>
                </c:pt>
                <c:pt idx="13">
                  <c:v>9491</c:v>
                </c:pt>
                <c:pt idx="14">
                  <c:v>18478</c:v>
                </c:pt>
                <c:pt idx="15">
                  <c:v>16687</c:v>
                </c:pt>
                <c:pt idx="16">
                  <c:v>13220</c:v>
                </c:pt>
                <c:pt idx="17">
                  <c:v>19731</c:v>
                </c:pt>
                <c:pt idx="18">
                  <c:v>27230</c:v>
                </c:pt>
                <c:pt idx="19">
                  <c:v>21964</c:v>
                </c:pt>
                <c:pt idx="20">
                  <c:v>20897</c:v>
                </c:pt>
                <c:pt idx="21">
                  <c:v>20161</c:v>
                </c:pt>
                <c:pt idx="22">
                  <c:v>20694</c:v>
                </c:pt>
                <c:pt idx="23">
                  <c:v>21940</c:v>
                </c:pt>
                <c:pt idx="24">
                  <c:v>17006</c:v>
                </c:pt>
                <c:pt idx="25">
                  <c:v>10888</c:v>
                </c:pt>
                <c:pt idx="26">
                  <c:v>21934</c:v>
                </c:pt>
                <c:pt idx="27">
                  <c:v>19452</c:v>
                </c:pt>
                <c:pt idx="28">
                  <c:v>16013</c:v>
                </c:pt>
                <c:pt idx="29">
                  <c:v>14600</c:v>
                </c:pt>
                <c:pt idx="30">
                  <c:v>20974</c:v>
                </c:pt>
                <c:pt idx="31">
                  <c:v>13395</c:v>
                </c:pt>
                <c:pt idx="32">
                  <c:v>15002</c:v>
                </c:pt>
                <c:pt idx="33">
                  <c:v>14526</c:v>
                </c:pt>
                <c:pt idx="34">
                  <c:v>16558</c:v>
                </c:pt>
                <c:pt idx="35">
                  <c:v>18998</c:v>
                </c:pt>
                <c:pt idx="36">
                  <c:v>17983</c:v>
                </c:pt>
                <c:pt idx="37">
                  <c:v>19572</c:v>
                </c:pt>
                <c:pt idx="38">
                  <c:v>23838</c:v>
                </c:pt>
                <c:pt idx="39">
                  <c:v>19582</c:v>
                </c:pt>
                <c:pt idx="40">
                  <c:v>16524</c:v>
                </c:pt>
                <c:pt idx="41">
                  <c:v>19666</c:v>
                </c:pt>
                <c:pt idx="42">
                  <c:v>13891</c:v>
                </c:pt>
                <c:pt idx="43">
                  <c:v>10146</c:v>
                </c:pt>
                <c:pt idx="44">
                  <c:v>10204</c:v>
                </c:pt>
                <c:pt idx="45">
                  <c:v>16662</c:v>
                </c:pt>
                <c:pt idx="46">
                  <c:v>8539</c:v>
                </c:pt>
                <c:pt idx="47">
                  <c:v>19496</c:v>
                </c:pt>
              </c:numCache>
            </c:numRef>
          </c:val>
          <c:smooth val="1"/>
          <c:extLst>
            <c:ext xmlns:c16="http://schemas.microsoft.com/office/drawing/2014/chart" uri="{C3380CC4-5D6E-409C-BE32-E72D297353CC}">
              <c16:uniqueId val="{00000002-4082-433C-8DE7-12ECF43F7DBE}"/>
            </c:ext>
          </c:extLst>
        </c:ser>
        <c:dLbls>
          <c:showLegendKey val="0"/>
          <c:showVal val="0"/>
          <c:showCatName val="0"/>
          <c:showSerName val="0"/>
          <c:showPercent val="0"/>
          <c:showBubbleSize val="0"/>
        </c:dLbls>
        <c:smooth val="0"/>
        <c:axId val="405678272"/>
        <c:axId val="405679912"/>
      </c:lineChart>
      <c:catAx>
        <c:axId val="40567827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405679912"/>
        <c:crosses val="autoZero"/>
        <c:auto val="1"/>
        <c:lblAlgn val="ctr"/>
        <c:lblOffset val="100"/>
        <c:tickLblSkip val="4"/>
        <c:noMultiLvlLbl val="1"/>
      </c:catAx>
      <c:valAx>
        <c:axId val="405679912"/>
        <c:scaling>
          <c:orientation val="minMax"/>
        </c:scaling>
        <c:delete val="1"/>
        <c:axPos val="l"/>
        <c:numFmt formatCode="General" sourceLinked="1"/>
        <c:majorTickMark val="none"/>
        <c:minorTickMark val="none"/>
        <c:tickLblPos val="nextTo"/>
        <c:crossAx val="405678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Total vehicles: fuel</a:t>
            </a:r>
            <a:r>
              <a:rPr lang="en-US" baseline="0" dirty="0"/>
              <a:t> </a:t>
            </a:r>
            <a:r>
              <a:rPr lang="en-US" dirty="0"/>
              <a:t>type</a:t>
            </a:r>
            <a:r>
              <a:rPr lang="en-US" baseline="0" dirty="0"/>
              <a:t> E</a:t>
            </a:r>
            <a:r>
              <a:rPr lang="en-US" dirty="0"/>
              <a:t>lectric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'Vehicle Sales by fuel_type elec'!$D$1</c:f>
              <c:strCache>
                <c:ptCount val="1"/>
                <c:pt idx="0">
                  <c:v>fuel_type_electric</c:v>
                </c:pt>
              </c:strCache>
            </c:strRef>
          </c:tx>
          <c:spPr>
            <a:ln w="28575" cap="rnd">
              <a:solidFill>
                <a:srgbClr val="E1C233"/>
              </a:solidFill>
              <a:round/>
            </a:ln>
            <a:effectLst/>
          </c:spPr>
          <c:marker>
            <c:symbol val="none"/>
          </c:marker>
          <c:dPt>
            <c:idx val="12"/>
            <c:marker>
              <c:symbol val="circle"/>
              <c:size val="5"/>
              <c:spPr>
                <a:solidFill>
                  <a:srgbClr val="FF0000"/>
                </a:solidFill>
                <a:ln w="9525">
                  <a:noFill/>
                </a:ln>
                <a:effectLst/>
              </c:spPr>
            </c:marker>
            <c:bubble3D val="0"/>
            <c:extLst>
              <c:ext xmlns:c16="http://schemas.microsoft.com/office/drawing/2014/chart" uri="{C3380CC4-5D6E-409C-BE32-E72D297353CC}">
                <c16:uniqueId val="{00000001-0908-4B83-BABA-8504B9CF5C5C}"/>
              </c:ext>
            </c:extLst>
          </c:dPt>
          <c:dPt>
            <c:idx val="47"/>
            <c:marker>
              <c:symbol val="circle"/>
              <c:size val="5"/>
              <c:spPr>
                <a:solidFill>
                  <a:schemeClr val="accent6"/>
                </a:solidFill>
                <a:ln w="9525">
                  <a:noFill/>
                </a:ln>
                <a:effectLst/>
              </c:spPr>
            </c:marker>
            <c:bubble3D val="0"/>
            <c:extLst>
              <c:ext xmlns:c16="http://schemas.microsoft.com/office/drawing/2014/chart" uri="{C3380CC4-5D6E-409C-BE32-E72D297353CC}">
                <c16:uniqueId val="{00000000-0908-4B83-BABA-8504B9CF5C5C}"/>
              </c:ext>
            </c:extLst>
          </c:dPt>
          <c:dLbls>
            <c:dLbl>
              <c:idx val="4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08-4B83-BABA-8504B9CF5C5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'Vehicle Sales by fuel_type elec'!$A$2:$C$49</c:f>
              <c:multiLvlStrCache>
                <c:ptCount val="48"/>
                <c:lvl>
                  <c:pt idx="0">
                    <c:v>Apr</c:v>
                  </c:pt>
                  <c:pt idx="1">
                    <c:v>May</c:v>
                  </c:pt>
                  <c:pt idx="2">
                    <c:v>Jun</c:v>
                  </c:pt>
                  <c:pt idx="3">
                    <c:v>Jul</c:v>
                  </c:pt>
                  <c:pt idx="4">
                    <c:v>Aug</c:v>
                  </c:pt>
                  <c:pt idx="5">
                    <c:v>Sep</c:v>
                  </c:pt>
                  <c:pt idx="6">
                    <c:v>Oct</c:v>
                  </c:pt>
                  <c:pt idx="7">
                    <c:v>Nov</c:v>
                  </c:pt>
                  <c:pt idx="8">
                    <c:v>Dec</c:v>
                  </c:pt>
                  <c:pt idx="9">
                    <c:v>Jan</c:v>
                  </c:pt>
                  <c:pt idx="10">
                    <c:v>Feb</c:v>
                  </c:pt>
                  <c:pt idx="11">
                    <c:v>Mar</c:v>
                  </c:pt>
                  <c:pt idx="12">
                    <c:v>Apr</c:v>
                  </c:pt>
                  <c:pt idx="13">
                    <c:v>May</c:v>
                  </c:pt>
                  <c:pt idx="14">
                    <c:v>Jun</c:v>
                  </c:pt>
                  <c:pt idx="15">
                    <c:v>Jul</c:v>
                  </c:pt>
                  <c:pt idx="16">
                    <c:v>Aug</c:v>
                  </c:pt>
                  <c:pt idx="17">
                    <c:v>Sep</c:v>
                  </c:pt>
                  <c:pt idx="18">
                    <c:v>Oct</c:v>
                  </c:pt>
                  <c:pt idx="19">
                    <c:v>Nov</c:v>
                  </c:pt>
                  <c:pt idx="20">
                    <c:v>Dec</c:v>
                  </c:pt>
                  <c:pt idx="21">
                    <c:v>Jan</c:v>
                  </c:pt>
                  <c:pt idx="22">
                    <c:v>Feb</c:v>
                  </c:pt>
                  <c:pt idx="23">
                    <c:v>Mar</c:v>
                  </c:pt>
                  <c:pt idx="24">
                    <c:v>Apr</c:v>
                  </c:pt>
                  <c:pt idx="25">
                    <c:v>May</c:v>
                  </c:pt>
                  <c:pt idx="26">
                    <c:v>Jun</c:v>
                  </c:pt>
                  <c:pt idx="27">
                    <c:v>Jul</c:v>
                  </c:pt>
                  <c:pt idx="28">
                    <c:v>Aug</c:v>
                  </c:pt>
                  <c:pt idx="29">
                    <c:v>Sep</c:v>
                  </c:pt>
                  <c:pt idx="30">
                    <c:v>Oct</c:v>
                  </c:pt>
                  <c:pt idx="31">
                    <c:v>Nov</c:v>
                  </c:pt>
                  <c:pt idx="32">
                    <c:v>Dec</c:v>
                  </c:pt>
                  <c:pt idx="33">
                    <c:v>Jan</c:v>
                  </c:pt>
                  <c:pt idx="34">
                    <c:v>Feb</c:v>
                  </c:pt>
                  <c:pt idx="35">
                    <c:v>Mar</c:v>
                  </c:pt>
                  <c:pt idx="36">
                    <c:v>Apr</c:v>
                  </c:pt>
                  <c:pt idx="37">
                    <c:v>May</c:v>
                  </c:pt>
                  <c:pt idx="38">
                    <c:v>Jun</c:v>
                  </c:pt>
                  <c:pt idx="39">
                    <c:v>Jul</c:v>
                  </c:pt>
                  <c:pt idx="40">
                    <c:v>Aug</c:v>
                  </c:pt>
                  <c:pt idx="41">
                    <c:v>Sep</c:v>
                  </c:pt>
                  <c:pt idx="42">
                    <c:v>Oct</c:v>
                  </c:pt>
                  <c:pt idx="43">
                    <c:v>Nov</c:v>
                  </c:pt>
                  <c:pt idx="44">
                    <c:v>Dec</c:v>
                  </c:pt>
                  <c:pt idx="45">
                    <c:v>Jan</c:v>
                  </c:pt>
                  <c:pt idx="46">
                    <c:v>Feb</c:v>
                  </c:pt>
                  <c:pt idx="47">
                    <c:v>Mar</c:v>
                  </c:pt>
                </c:lvl>
                <c:lvl>
                  <c:pt idx="0">
                    <c:v>Q1</c:v>
                  </c:pt>
                  <c:pt idx="1">
                    <c:v>Q1</c:v>
                  </c:pt>
                  <c:pt idx="2">
                    <c:v>Q1</c:v>
                  </c:pt>
                  <c:pt idx="3">
                    <c:v>Q2</c:v>
                  </c:pt>
                  <c:pt idx="4">
                    <c:v>Q2</c:v>
                  </c:pt>
                  <c:pt idx="5">
                    <c:v>Q2</c:v>
                  </c:pt>
                  <c:pt idx="6">
                    <c:v>Q3</c:v>
                  </c:pt>
                  <c:pt idx="7">
                    <c:v>Q3</c:v>
                  </c:pt>
                  <c:pt idx="8">
                    <c:v>Q3</c:v>
                  </c:pt>
                  <c:pt idx="9">
                    <c:v>Q4</c:v>
                  </c:pt>
                  <c:pt idx="10">
                    <c:v>Q4</c:v>
                  </c:pt>
                  <c:pt idx="11">
                    <c:v>Q4</c:v>
                  </c:pt>
                  <c:pt idx="12">
                    <c:v>Q1</c:v>
                  </c:pt>
                  <c:pt idx="13">
                    <c:v>Q1</c:v>
                  </c:pt>
                  <c:pt idx="14">
                    <c:v>Q1</c:v>
                  </c:pt>
                  <c:pt idx="15">
                    <c:v>Q2</c:v>
                  </c:pt>
                  <c:pt idx="16">
                    <c:v>Q2</c:v>
                  </c:pt>
                  <c:pt idx="17">
                    <c:v>Q2</c:v>
                  </c:pt>
                  <c:pt idx="18">
                    <c:v>Q3</c:v>
                  </c:pt>
                  <c:pt idx="19">
                    <c:v>Q3</c:v>
                  </c:pt>
                  <c:pt idx="20">
                    <c:v>Q3</c:v>
                  </c:pt>
                  <c:pt idx="21">
                    <c:v>Q4</c:v>
                  </c:pt>
                  <c:pt idx="22">
                    <c:v>Q4</c:v>
                  </c:pt>
                  <c:pt idx="23">
                    <c:v>Q4</c:v>
                  </c:pt>
                  <c:pt idx="24">
                    <c:v>Q1</c:v>
                  </c:pt>
                  <c:pt idx="25">
                    <c:v>Q1</c:v>
                  </c:pt>
                  <c:pt idx="26">
                    <c:v>Q1</c:v>
                  </c:pt>
                  <c:pt idx="27">
                    <c:v>Q2</c:v>
                  </c:pt>
                  <c:pt idx="28">
                    <c:v>Q2</c:v>
                  </c:pt>
                  <c:pt idx="29">
                    <c:v>Q2</c:v>
                  </c:pt>
                  <c:pt idx="30">
                    <c:v>Q3</c:v>
                  </c:pt>
                  <c:pt idx="31">
                    <c:v>Q3</c:v>
                  </c:pt>
                  <c:pt idx="32">
                    <c:v>Q3</c:v>
                  </c:pt>
                  <c:pt idx="33">
                    <c:v>Q4</c:v>
                  </c:pt>
                  <c:pt idx="34">
                    <c:v>Q4</c:v>
                  </c:pt>
                  <c:pt idx="35">
                    <c:v>Q4</c:v>
                  </c:pt>
                  <c:pt idx="36">
                    <c:v>Q1</c:v>
                  </c:pt>
                  <c:pt idx="37">
                    <c:v>Q1</c:v>
                  </c:pt>
                  <c:pt idx="38">
                    <c:v>Q1</c:v>
                  </c:pt>
                  <c:pt idx="39">
                    <c:v>Q2</c:v>
                  </c:pt>
                  <c:pt idx="40">
                    <c:v>Q2</c:v>
                  </c:pt>
                  <c:pt idx="41">
                    <c:v>Q2</c:v>
                  </c:pt>
                  <c:pt idx="42">
                    <c:v>Q3</c:v>
                  </c:pt>
                  <c:pt idx="43">
                    <c:v>Q3</c:v>
                  </c:pt>
                  <c:pt idx="44">
                    <c:v>Q3</c:v>
                  </c:pt>
                  <c:pt idx="45">
                    <c:v>Q4</c:v>
                  </c:pt>
                  <c:pt idx="46">
                    <c:v>Q4</c:v>
                  </c:pt>
                  <c:pt idx="47">
                    <c:v>Q4</c:v>
                  </c:pt>
                </c:lvl>
                <c:lvl>
                  <c:pt idx="0">
                    <c:v>2019</c:v>
                  </c:pt>
                  <c:pt idx="1">
                    <c:v>2019</c:v>
                  </c:pt>
                  <c:pt idx="2">
                    <c:v>2019</c:v>
                  </c:pt>
                  <c:pt idx="3">
                    <c:v>2019</c:v>
                  </c:pt>
                  <c:pt idx="4">
                    <c:v>2019</c:v>
                  </c:pt>
                  <c:pt idx="5">
                    <c:v>2019</c:v>
                  </c:pt>
                  <c:pt idx="6">
                    <c:v>2019</c:v>
                  </c:pt>
                  <c:pt idx="7">
                    <c:v>2019</c:v>
                  </c:pt>
                  <c:pt idx="8">
                    <c:v>2019</c:v>
                  </c:pt>
                  <c:pt idx="9">
                    <c:v>2019</c:v>
                  </c:pt>
                  <c:pt idx="10">
                    <c:v>2019</c:v>
                  </c:pt>
                  <c:pt idx="11">
                    <c:v>2019</c:v>
                  </c:pt>
                  <c:pt idx="12">
                    <c:v>2020</c:v>
                  </c:pt>
                  <c:pt idx="13">
                    <c:v>2020</c:v>
                  </c:pt>
                  <c:pt idx="14">
                    <c:v>2020</c:v>
                  </c:pt>
                  <c:pt idx="15">
                    <c:v>2020</c:v>
                  </c:pt>
                  <c:pt idx="16">
                    <c:v>2020</c:v>
                  </c:pt>
                  <c:pt idx="17">
                    <c:v>2020</c:v>
                  </c:pt>
                  <c:pt idx="18">
                    <c:v>2020</c:v>
                  </c:pt>
                  <c:pt idx="19">
                    <c:v>2020</c:v>
                  </c:pt>
                  <c:pt idx="20">
                    <c:v>2020</c:v>
                  </c:pt>
                  <c:pt idx="21">
                    <c:v>2020</c:v>
                  </c:pt>
                  <c:pt idx="22">
                    <c:v>2020</c:v>
                  </c:pt>
                  <c:pt idx="23">
                    <c:v>2020</c:v>
                  </c:pt>
                  <c:pt idx="24">
                    <c:v>2021</c:v>
                  </c:pt>
                  <c:pt idx="25">
                    <c:v>2021</c:v>
                  </c:pt>
                  <c:pt idx="26">
                    <c:v>2021</c:v>
                  </c:pt>
                  <c:pt idx="27">
                    <c:v>2021</c:v>
                  </c:pt>
                  <c:pt idx="28">
                    <c:v>2021</c:v>
                  </c:pt>
                  <c:pt idx="29">
                    <c:v>2021</c:v>
                  </c:pt>
                  <c:pt idx="30">
                    <c:v>2021</c:v>
                  </c:pt>
                  <c:pt idx="31">
                    <c:v>2021</c:v>
                  </c:pt>
                  <c:pt idx="32">
                    <c:v>2021</c:v>
                  </c:pt>
                  <c:pt idx="33">
                    <c:v>2021</c:v>
                  </c:pt>
                  <c:pt idx="34">
                    <c:v>2021</c:v>
                  </c:pt>
                  <c:pt idx="35">
                    <c:v>2021</c:v>
                  </c:pt>
                  <c:pt idx="36">
                    <c:v>2022</c:v>
                  </c:pt>
                  <c:pt idx="37">
                    <c:v>2022</c:v>
                  </c:pt>
                  <c:pt idx="38">
                    <c:v>2022</c:v>
                  </c:pt>
                  <c:pt idx="39">
                    <c:v>2022</c:v>
                  </c:pt>
                  <c:pt idx="40">
                    <c:v>2022</c:v>
                  </c:pt>
                  <c:pt idx="41">
                    <c:v>2022</c:v>
                  </c:pt>
                  <c:pt idx="42">
                    <c:v>2022</c:v>
                  </c:pt>
                  <c:pt idx="43">
                    <c:v>2022</c:v>
                  </c:pt>
                  <c:pt idx="44">
                    <c:v>2022</c:v>
                  </c:pt>
                  <c:pt idx="45">
                    <c:v>2022</c:v>
                  </c:pt>
                  <c:pt idx="46">
                    <c:v>2022</c:v>
                  </c:pt>
                  <c:pt idx="47">
                    <c:v>2022</c:v>
                  </c:pt>
                </c:lvl>
              </c:multiLvlStrCache>
            </c:multiLvlStrRef>
          </c:cat>
          <c:val>
            <c:numRef>
              <c:f>'Vehicle Sales by fuel_type elec'!$D$2:$D$49</c:f>
              <c:numCache>
                <c:formatCode>General</c:formatCode>
                <c:ptCount val="48"/>
                <c:pt idx="0">
                  <c:v>477</c:v>
                </c:pt>
                <c:pt idx="1">
                  <c:v>287</c:v>
                </c:pt>
                <c:pt idx="2">
                  <c:v>328</c:v>
                </c:pt>
                <c:pt idx="3">
                  <c:v>383</c:v>
                </c:pt>
                <c:pt idx="4">
                  <c:v>256</c:v>
                </c:pt>
                <c:pt idx="5">
                  <c:v>303</c:v>
                </c:pt>
                <c:pt idx="6">
                  <c:v>352</c:v>
                </c:pt>
                <c:pt idx="7">
                  <c:v>399</c:v>
                </c:pt>
                <c:pt idx="8">
                  <c:v>365</c:v>
                </c:pt>
                <c:pt idx="9">
                  <c:v>170</c:v>
                </c:pt>
                <c:pt idx="10">
                  <c:v>209</c:v>
                </c:pt>
                <c:pt idx="11">
                  <c:v>614</c:v>
                </c:pt>
                <c:pt idx="12">
                  <c:v>0</c:v>
                </c:pt>
                <c:pt idx="13">
                  <c:v>50</c:v>
                </c:pt>
                <c:pt idx="14">
                  <c:v>177</c:v>
                </c:pt>
                <c:pt idx="15">
                  <c:v>253</c:v>
                </c:pt>
                <c:pt idx="16">
                  <c:v>240</c:v>
                </c:pt>
                <c:pt idx="17">
                  <c:v>163</c:v>
                </c:pt>
                <c:pt idx="18">
                  <c:v>321</c:v>
                </c:pt>
                <c:pt idx="19">
                  <c:v>363</c:v>
                </c:pt>
                <c:pt idx="20">
                  <c:v>524</c:v>
                </c:pt>
                <c:pt idx="21">
                  <c:v>675</c:v>
                </c:pt>
                <c:pt idx="22">
                  <c:v>1479</c:v>
                </c:pt>
                <c:pt idx="23">
                  <c:v>1735</c:v>
                </c:pt>
                <c:pt idx="24">
                  <c:v>938</c:v>
                </c:pt>
                <c:pt idx="25">
                  <c:v>351</c:v>
                </c:pt>
                <c:pt idx="26">
                  <c:v>1336</c:v>
                </c:pt>
                <c:pt idx="27">
                  <c:v>1931</c:v>
                </c:pt>
                <c:pt idx="28">
                  <c:v>1970</c:v>
                </c:pt>
                <c:pt idx="29">
                  <c:v>1981</c:v>
                </c:pt>
                <c:pt idx="30">
                  <c:v>2717</c:v>
                </c:pt>
                <c:pt idx="31">
                  <c:v>2634</c:v>
                </c:pt>
                <c:pt idx="32">
                  <c:v>2557</c:v>
                </c:pt>
                <c:pt idx="33">
                  <c:v>3465</c:v>
                </c:pt>
                <c:pt idx="34">
                  <c:v>5304</c:v>
                </c:pt>
                <c:pt idx="35">
                  <c:v>5820</c:v>
                </c:pt>
                <c:pt idx="36">
                  <c:v>5712</c:v>
                </c:pt>
                <c:pt idx="37">
                  <c:v>3696</c:v>
                </c:pt>
                <c:pt idx="38">
                  <c:v>3956</c:v>
                </c:pt>
                <c:pt idx="39">
                  <c:v>4425</c:v>
                </c:pt>
                <c:pt idx="40">
                  <c:v>6711</c:v>
                </c:pt>
                <c:pt idx="41">
                  <c:v>6534</c:v>
                </c:pt>
                <c:pt idx="42">
                  <c:v>4213</c:v>
                </c:pt>
                <c:pt idx="43">
                  <c:v>4062</c:v>
                </c:pt>
                <c:pt idx="44">
                  <c:v>3507</c:v>
                </c:pt>
                <c:pt idx="45">
                  <c:v>7121</c:v>
                </c:pt>
                <c:pt idx="46">
                  <c:v>3374</c:v>
                </c:pt>
                <c:pt idx="47">
                  <c:v>9221</c:v>
                </c:pt>
              </c:numCache>
            </c:numRef>
          </c:val>
          <c:smooth val="1"/>
          <c:extLst>
            <c:ext xmlns:c16="http://schemas.microsoft.com/office/drawing/2014/chart" uri="{C3380CC4-5D6E-409C-BE32-E72D297353CC}">
              <c16:uniqueId val="{00000000-8CB7-4D2B-A825-7EA5BD0F914F}"/>
            </c:ext>
          </c:extLst>
        </c:ser>
        <c:dLbls>
          <c:showLegendKey val="0"/>
          <c:showVal val="0"/>
          <c:showCatName val="0"/>
          <c:showSerName val="0"/>
          <c:showPercent val="0"/>
          <c:showBubbleSize val="0"/>
        </c:dLbls>
        <c:smooth val="0"/>
        <c:axId val="400576848"/>
        <c:axId val="400582752"/>
      </c:lineChart>
      <c:catAx>
        <c:axId val="40057684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0582752"/>
        <c:crosses val="autoZero"/>
        <c:auto val="1"/>
        <c:lblAlgn val="ctr"/>
        <c:lblOffset val="200"/>
        <c:tickLblSkip val="4"/>
        <c:noMultiLvlLbl val="1"/>
      </c:catAx>
      <c:valAx>
        <c:axId val="400582752"/>
        <c:scaling>
          <c:orientation val="minMax"/>
          <c:min val="0"/>
        </c:scaling>
        <c:delete val="1"/>
        <c:axPos val="l"/>
        <c:numFmt formatCode="General" sourceLinked="1"/>
        <c:majorTickMark val="none"/>
        <c:minorTickMark val="none"/>
        <c:tickLblPos val="nextTo"/>
        <c:crossAx val="400576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vehicles:</a:t>
            </a:r>
            <a:r>
              <a:rPr lang="en-US" baseline="0"/>
              <a:t> </a:t>
            </a:r>
            <a:r>
              <a:rPr lang="en-US"/>
              <a:t>fuel</a:t>
            </a:r>
            <a:r>
              <a:rPr lang="en-US" baseline="0"/>
              <a:t> </a:t>
            </a:r>
            <a:r>
              <a:rPr lang="en-US"/>
              <a:t>type</a:t>
            </a:r>
            <a:r>
              <a:rPr lang="en-US" baseline="0"/>
              <a:t> O</a:t>
            </a:r>
            <a:r>
              <a:rPr lang="en-US"/>
              <a:t>thers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'Vehicle Sales by fuel_type othe'!$D$1</c:f>
              <c:strCache>
                <c:ptCount val="1"/>
                <c:pt idx="0">
                  <c:v>fuel_type_others</c:v>
                </c:pt>
              </c:strCache>
            </c:strRef>
          </c:tx>
          <c:spPr>
            <a:ln w="28575" cap="rnd">
              <a:solidFill>
                <a:srgbClr val="E1C233"/>
              </a:solidFill>
              <a:round/>
            </a:ln>
            <a:effectLst/>
          </c:spPr>
          <c:marker>
            <c:symbol val="none"/>
          </c:marker>
          <c:dPt>
            <c:idx val="12"/>
            <c:marker>
              <c:symbol val="circle"/>
              <c:size val="5"/>
              <c:spPr>
                <a:solidFill>
                  <a:srgbClr val="FF0000"/>
                </a:solidFill>
                <a:ln w="9525">
                  <a:noFill/>
                </a:ln>
                <a:effectLst/>
              </c:spPr>
            </c:marker>
            <c:bubble3D val="0"/>
            <c:extLst>
              <c:ext xmlns:c16="http://schemas.microsoft.com/office/drawing/2014/chart" uri="{C3380CC4-5D6E-409C-BE32-E72D297353CC}">
                <c16:uniqueId val="{00000000-FBF1-4875-8C35-D9DCFAFD355B}"/>
              </c:ext>
            </c:extLst>
          </c:dPt>
          <c:dPt>
            <c:idx val="47"/>
            <c:marker>
              <c:symbol val="circle"/>
              <c:size val="5"/>
              <c:spPr>
                <a:solidFill>
                  <a:schemeClr val="accent1"/>
                </a:solidFill>
                <a:ln w="9525">
                  <a:solidFill>
                    <a:schemeClr val="accent1"/>
                  </a:solidFill>
                </a:ln>
                <a:effectLst/>
              </c:spPr>
            </c:marker>
            <c:bubble3D val="0"/>
            <c:extLst>
              <c:ext xmlns:c16="http://schemas.microsoft.com/office/drawing/2014/chart" uri="{C3380CC4-5D6E-409C-BE32-E72D297353CC}">
                <c16:uniqueId val="{00000001-FBF1-4875-8C35-D9DCFAFD355B}"/>
              </c:ext>
            </c:extLst>
          </c:dPt>
          <c:dLbls>
            <c:dLbl>
              <c:idx val="4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BF1-4875-8C35-D9DCFAFD355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'Vehicle Sales by fuel_type othe'!$A$2:$C$49</c:f>
              <c:multiLvlStrCache>
                <c:ptCount val="48"/>
                <c:lvl>
                  <c:pt idx="0">
                    <c:v>Apr</c:v>
                  </c:pt>
                  <c:pt idx="1">
                    <c:v>May</c:v>
                  </c:pt>
                  <c:pt idx="2">
                    <c:v>Jun</c:v>
                  </c:pt>
                  <c:pt idx="3">
                    <c:v>Jul</c:v>
                  </c:pt>
                  <c:pt idx="4">
                    <c:v>Aug</c:v>
                  </c:pt>
                  <c:pt idx="5">
                    <c:v>Sep</c:v>
                  </c:pt>
                  <c:pt idx="6">
                    <c:v>Oct</c:v>
                  </c:pt>
                  <c:pt idx="7">
                    <c:v>Nov</c:v>
                  </c:pt>
                  <c:pt idx="8">
                    <c:v>Dec</c:v>
                  </c:pt>
                  <c:pt idx="9">
                    <c:v>Jan</c:v>
                  </c:pt>
                  <c:pt idx="10">
                    <c:v>Feb</c:v>
                  </c:pt>
                  <c:pt idx="11">
                    <c:v>Mar</c:v>
                  </c:pt>
                  <c:pt idx="12">
                    <c:v>Apr</c:v>
                  </c:pt>
                  <c:pt idx="13">
                    <c:v>May</c:v>
                  </c:pt>
                  <c:pt idx="14">
                    <c:v>Jun</c:v>
                  </c:pt>
                  <c:pt idx="15">
                    <c:v>Jul</c:v>
                  </c:pt>
                  <c:pt idx="16">
                    <c:v>Aug</c:v>
                  </c:pt>
                  <c:pt idx="17">
                    <c:v>Sep</c:v>
                  </c:pt>
                  <c:pt idx="18">
                    <c:v>Oct</c:v>
                  </c:pt>
                  <c:pt idx="19">
                    <c:v>Nov</c:v>
                  </c:pt>
                  <c:pt idx="20">
                    <c:v>Dec</c:v>
                  </c:pt>
                  <c:pt idx="21">
                    <c:v>Jan</c:v>
                  </c:pt>
                  <c:pt idx="22">
                    <c:v>Feb</c:v>
                  </c:pt>
                  <c:pt idx="23">
                    <c:v>Mar</c:v>
                  </c:pt>
                  <c:pt idx="24">
                    <c:v>Apr</c:v>
                  </c:pt>
                  <c:pt idx="25">
                    <c:v>May</c:v>
                  </c:pt>
                  <c:pt idx="26">
                    <c:v>Jun</c:v>
                  </c:pt>
                  <c:pt idx="27">
                    <c:v>Jul</c:v>
                  </c:pt>
                  <c:pt idx="28">
                    <c:v>Aug</c:v>
                  </c:pt>
                  <c:pt idx="29">
                    <c:v>Sep</c:v>
                  </c:pt>
                  <c:pt idx="30">
                    <c:v>Oct</c:v>
                  </c:pt>
                  <c:pt idx="31">
                    <c:v>Nov</c:v>
                  </c:pt>
                  <c:pt idx="32">
                    <c:v>Dec</c:v>
                  </c:pt>
                  <c:pt idx="33">
                    <c:v>Jan</c:v>
                  </c:pt>
                  <c:pt idx="34">
                    <c:v>Feb</c:v>
                  </c:pt>
                  <c:pt idx="35">
                    <c:v>Mar</c:v>
                  </c:pt>
                  <c:pt idx="36">
                    <c:v>Apr</c:v>
                  </c:pt>
                  <c:pt idx="37">
                    <c:v>May</c:v>
                  </c:pt>
                  <c:pt idx="38">
                    <c:v>Jun</c:v>
                  </c:pt>
                  <c:pt idx="39">
                    <c:v>Jul</c:v>
                  </c:pt>
                  <c:pt idx="40">
                    <c:v>Aug</c:v>
                  </c:pt>
                  <c:pt idx="41">
                    <c:v>Sep</c:v>
                  </c:pt>
                  <c:pt idx="42">
                    <c:v>Oct</c:v>
                  </c:pt>
                  <c:pt idx="43">
                    <c:v>Nov</c:v>
                  </c:pt>
                  <c:pt idx="44">
                    <c:v>Dec</c:v>
                  </c:pt>
                  <c:pt idx="45">
                    <c:v>Jan</c:v>
                  </c:pt>
                  <c:pt idx="46">
                    <c:v>Feb</c:v>
                  </c:pt>
                  <c:pt idx="47">
                    <c:v>Mar</c:v>
                  </c:pt>
                </c:lvl>
                <c:lvl>
                  <c:pt idx="0">
                    <c:v>Q1</c:v>
                  </c:pt>
                  <c:pt idx="1">
                    <c:v>Q1</c:v>
                  </c:pt>
                  <c:pt idx="2">
                    <c:v>Q1</c:v>
                  </c:pt>
                  <c:pt idx="3">
                    <c:v>Q2</c:v>
                  </c:pt>
                  <c:pt idx="4">
                    <c:v>Q2</c:v>
                  </c:pt>
                  <c:pt idx="5">
                    <c:v>Q2</c:v>
                  </c:pt>
                  <c:pt idx="6">
                    <c:v>Q3</c:v>
                  </c:pt>
                  <c:pt idx="7">
                    <c:v>Q3</c:v>
                  </c:pt>
                  <c:pt idx="8">
                    <c:v>Q3</c:v>
                  </c:pt>
                  <c:pt idx="9">
                    <c:v>Q4</c:v>
                  </c:pt>
                  <c:pt idx="10">
                    <c:v>Q4</c:v>
                  </c:pt>
                  <c:pt idx="11">
                    <c:v>Q4</c:v>
                  </c:pt>
                  <c:pt idx="12">
                    <c:v>Q1</c:v>
                  </c:pt>
                  <c:pt idx="13">
                    <c:v>Q1</c:v>
                  </c:pt>
                  <c:pt idx="14">
                    <c:v>Q1</c:v>
                  </c:pt>
                  <c:pt idx="15">
                    <c:v>Q2</c:v>
                  </c:pt>
                  <c:pt idx="16">
                    <c:v>Q2</c:v>
                  </c:pt>
                  <c:pt idx="17">
                    <c:v>Q2</c:v>
                  </c:pt>
                  <c:pt idx="18">
                    <c:v>Q3</c:v>
                  </c:pt>
                  <c:pt idx="19">
                    <c:v>Q3</c:v>
                  </c:pt>
                  <c:pt idx="20">
                    <c:v>Q3</c:v>
                  </c:pt>
                  <c:pt idx="21">
                    <c:v>Q4</c:v>
                  </c:pt>
                  <c:pt idx="22">
                    <c:v>Q4</c:v>
                  </c:pt>
                  <c:pt idx="23">
                    <c:v>Q4</c:v>
                  </c:pt>
                  <c:pt idx="24">
                    <c:v>Q1</c:v>
                  </c:pt>
                  <c:pt idx="25">
                    <c:v>Q1</c:v>
                  </c:pt>
                  <c:pt idx="26">
                    <c:v>Q1</c:v>
                  </c:pt>
                  <c:pt idx="27">
                    <c:v>Q2</c:v>
                  </c:pt>
                  <c:pt idx="28">
                    <c:v>Q2</c:v>
                  </c:pt>
                  <c:pt idx="29">
                    <c:v>Q2</c:v>
                  </c:pt>
                  <c:pt idx="30">
                    <c:v>Q3</c:v>
                  </c:pt>
                  <c:pt idx="31">
                    <c:v>Q3</c:v>
                  </c:pt>
                  <c:pt idx="32">
                    <c:v>Q3</c:v>
                  </c:pt>
                  <c:pt idx="33">
                    <c:v>Q4</c:v>
                  </c:pt>
                  <c:pt idx="34">
                    <c:v>Q4</c:v>
                  </c:pt>
                  <c:pt idx="35">
                    <c:v>Q4</c:v>
                  </c:pt>
                  <c:pt idx="36">
                    <c:v>Q1</c:v>
                  </c:pt>
                  <c:pt idx="37">
                    <c:v>Q1</c:v>
                  </c:pt>
                  <c:pt idx="38">
                    <c:v>Q1</c:v>
                  </c:pt>
                  <c:pt idx="39">
                    <c:v>Q2</c:v>
                  </c:pt>
                  <c:pt idx="40">
                    <c:v>Q2</c:v>
                  </c:pt>
                  <c:pt idx="41">
                    <c:v>Q2</c:v>
                  </c:pt>
                  <c:pt idx="42">
                    <c:v>Q3</c:v>
                  </c:pt>
                  <c:pt idx="43">
                    <c:v>Q3</c:v>
                  </c:pt>
                  <c:pt idx="44">
                    <c:v>Q3</c:v>
                  </c:pt>
                  <c:pt idx="45">
                    <c:v>Q4</c:v>
                  </c:pt>
                  <c:pt idx="46">
                    <c:v>Q4</c:v>
                  </c:pt>
                  <c:pt idx="47">
                    <c:v>Q4</c:v>
                  </c:pt>
                </c:lvl>
                <c:lvl>
                  <c:pt idx="0">
                    <c:v>2019</c:v>
                  </c:pt>
                  <c:pt idx="1">
                    <c:v>2019</c:v>
                  </c:pt>
                  <c:pt idx="2">
                    <c:v>2019</c:v>
                  </c:pt>
                  <c:pt idx="3">
                    <c:v>2019</c:v>
                  </c:pt>
                  <c:pt idx="4">
                    <c:v>2019</c:v>
                  </c:pt>
                  <c:pt idx="5">
                    <c:v>2019</c:v>
                  </c:pt>
                  <c:pt idx="6">
                    <c:v>2019</c:v>
                  </c:pt>
                  <c:pt idx="7">
                    <c:v>2019</c:v>
                  </c:pt>
                  <c:pt idx="8">
                    <c:v>2019</c:v>
                  </c:pt>
                  <c:pt idx="9">
                    <c:v>2019</c:v>
                  </c:pt>
                  <c:pt idx="10">
                    <c:v>2019</c:v>
                  </c:pt>
                  <c:pt idx="11">
                    <c:v>2019</c:v>
                  </c:pt>
                  <c:pt idx="12">
                    <c:v>2020</c:v>
                  </c:pt>
                  <c:pt idx="13">
                    <c:v>2020</c:v>
                  </c:pt>
                  <c:pt idx="14">
                    <c:v>2020</c:v>
                  </c:pt>
                  <c:pt idx="15">
                    <c:v>2020</c:v>
                  </c:pt>
                  <c:pt idx="16">
                    <c:v>2020</c:v>
                  </c:pt>
                  <c:pt idx="17">
                    <c:v>2020</c:v>
                  </c:pt>
                  <c:pt idx="18">
                    <c:v>2020</c:v>
                  </c:pt>
                  <c:pt idx="19">
                    <c:v>2020</c:v>
                  </c:pt>
                  <c:pt idx="20">
                    <c:v>2020</c:v>
                  </c:pt>
                  <c:pt idx="21">
                    <c:v>2020</c:v>
                  </c:pt>
                  <c:pt idx="22">
                    <c:v>2020</c:v>
                  </c:pt>
                  <c:pt idx="23">
                    <c:v>2020</c:v>
                  </c:pt>
                  <c:pt idx="24">
                    <c:v>2021</c:v>
                  </c:pt>
                  <c:pt idx="25">
                    <c:v>2021</c:v>
                  </c:pt>
                  <c:pt idx="26">
                    <c:v>2021</c:v>
                  </c:pt>
                  <c:pt idx="27">
                    <c:v>2021</c:v>
                  </c:pt>
                  <c:pt idx="28">
                    <c:v>2021</c:v>
                  </c:pt>
                  <c:pt idx="29">
                    <c:v>2021</c:v>
                  </c:pt>
                  <c:pt idx="30">
                    <c:v>2021</c:v>
                  </c:pt>
                  <c:pt idx="31">
                    <c:v>2021</c:v>
                  </c:pt>
                  <c:pt idx="32">
                    <c:v>2021</c:v>
                  </c:pt>
                  <c:pt idx="33">
                    <c:v>2021</c:v>
                  </c:pt>
                  <c:pt idx="34">
                    <c:v>2021</c:v>
                  </c:pt>
                  <c:pt idx="35">
                    <c:v>2021</c:v>
                  </c:pt>
                  <c:pt idx="36">
                    <c:v>2022</c:v>
                  </c:pt>
                  <c:pt idx="37">
                    <c:v>2022</c:v>
                  </c:pt>
                  <c:pt idx="38">
                    <c:v>2022</c:v>
                  </c:pt>
                  <c:pt idx="39">
                    <c:v>2022</c:v>
                  </c:pt>
                  <c:pt idx="40">
                    <c:v>2022</c:v>
                  </c:pt>
                  <c:pt idx="41">
                    <c:v>2022</c:v>
                  </c:pt>
                  <c:pt idx="42">
                    <c:v>2022</c:v>
                  </c:pt>
                  <c:pt idx="43">
                    <c:v>2022</c:v>
                  </c:pt>
                  <c:pt idx="44">
                    <c:v>2022</c:v>
                  </c:pt>
                  <c:pt idx="45">
                    <c:v>2022</c:v>
                  </c:pt>
                  <c:pt idx="46">
                    <c:v>2022</c:v>
                  </c:pt>
                  <c:pt idx="47">
                    <c:v>2022</c:v>
                  </c:pt>
                </c:lvl>
              </c:multiLvlStrCache>
            </c:multiLvlStrRef>
          </c:cat>
          <c:val>
            <c:numRef>
              <c:f>'Vehicle Sales by fuel_type othe'!$D$2:$D$49</c:f>
              <c:numCache>
                <c:formatCode>General</c:formatCode>
                <c:ptCount val="48"/>
                <c:pt idx="0">
                  <c:v>1742</c:v>
                </c:pt>
                <c:pt idx="1">
                  <c:v>1998</c:v>
                </c:pt>
                <c:pt idx="2">
                  <c:v>1967</c:v>
                </c:pt>
                <c:pt idx="3">
                  <c:v>2717</c:v>
                </c:pt>
                <c:pt idx="4">
                  <c:v>2783</c:v>
                </c:pt>
                <c:pt idx="5">
                  <c:v>2305</c:v>
                </c:pt>
                <c:pt idx="6">
                  <c:v>2180</c:v>
                </c:pt>
                <c:pt idx="7">
                  <c:v>2169</c:v>
                </c:pt>
                <c:pt idx="8">
                  <c:v>2653</c:v>
                </c:pt>
                <c:pt idx="9">
                  <c:v>2435</c:v>
                </c:pt>
                <c:pt idx="10">
                  <c:v>2234</c:v>
                </c:pt>
                <c:pt idx="11">
                  <c:v>2571</c:v>
                </c:pt>
                <c:pt idx="12">
                  <c:v>1</c:v>
                </c:pt>
                <c:pt idx="13">
                  <c:v>62</c:v>
                </c:pt>
                <c:pt idx="14">
                  <c:v>137</c:v>
                </c:pt>
                <c:pt idx="15">
                  <c:v>205</c:v>
                </c:pt>
                <c:pt idx="16">
                  <c:v>239</c:v>
                </c:pt>
                <c:pt idx="17">
                  <c:v>498</c:v>
                </c:pt>
                <c:pt idx="18">
                  <c:v>664</c:v>
                </c:pt>
                <c:pt idx="19">
                  <c:v>620</c:v>
                </c:pt>
                <c:pt idx="20">
                  <c:v>596</c:v>
                </c:pt>
                <c:pt idx="21">
                  <c:v>738</c:v>
                </c:pt>
                <c:pt idx="22">
                  <c:v>1115</c:v>
                </c:pt>
                <c:pt idx="23">
                  <c:v>1408</c:v>
                </c:pt>
                <c:pt idx="24">
                  <c:v>845</c:v>
                </c:pt>
                <c:pt idx="25">
                  <c:v>284</c:v>
                </c:pt>
                <c:pt idx="26">
                  <c:v>422</c:v>
                </c:pt>
                <c:pt idx="27">
                  <c:v>1205</c:v>
                </c:pt>
                <c:pt idx="28">
                  <c:v>1538</c:v>
                </c:pt>
                <c:pt idx="29">
                  <c:v>1936</c:v>
                </c:pt>
                <c:pt idx="30">
                  <c:v>2028</c:v>
                </c:pt>
                <c:pt idx="31">
                  <c:v>2082</c:v>
                </c:pt>
                <c:pt idx="32">
                  <c:v>2093</c:v>
                </c:pt>
                <c:pt idx="33">
                  <c:v>1868</c:v>
                </c:pt>
                <c:pt idx="34">
                  <c:v>2133</c:v>
                </c:pt>
                <c:pt idx="35">
                  <c:v>2798</c:v>
                </c:pt>
                <c:pt idx="36">
                  <c:v>2385</c:v>
                </c:pt>
                <c:pt idx="37">
                  <c:v>2304</c:v>
                </c:pt>
                <c:pt idx="38">
                  <c:v>2926</c:v>
                </c:pt>
                <c:pt idx="39">
                  <c:v>2793</c:v>
                </c:pt>
                <c:pt idx="40">
                  <c:v>3839</c:v>
                </c:pt>
                <c:pt idx="41">
                  <c:v>4713</c:v>
                </c:pt>
                <c:pt idx="42">
                  <c:v>2857</c:v>
                </c:pt>
                <c:pt idx="43">
                  <c:v>2291</c:v>
                </c:pt>
                <c:pt idx="44">
                  <c:v>2368</c:v>
                </c:pt>
                <c:pt idx="45">
                  <c:v>2800</c:v>
                </c:pt>
                <c:pt idx="46">
                  <c:v>1580</c:v>
                </c:pt>
                <c:pt idx="47">
                  <c:v>5344</c:v>
                </c:pt>
              </c:numCache>
            </c:numRef>
          </c:val>
          <c:smooth val="1"/>
          <c:extLst>
            <c:ext xmlns:c16="http://schemas.microsoft.com/office/drawing/2014/chart" uri="{C3380CC4-5D6E-409C-BE32-E72D297353CC}">
              <c16:uniqueId val="{00000002-FBF1-4875-8C35-D9DCFAFD355B}"/>
            </c:ext>
          </c:extLst>
        </c:ser>
        <c:dLbls>
          <c:showLegendKey val="0"/>
          <c:showVal val="0"/>
          <c:showCatName val="0"/>
          <c:showSerName val="0"/>
          <c:showPercent val="0"/>
          <c:showBubbleSize val="0"/>
        </c:dLbls>
        <c:smooth val="0"/>
        <c:axId val="394681680"/>
        <c:axId val="394686600"/>
      </c:lineChart>
      <c:catAx>
        <c:axId val="39468168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686600"/>
        <c:crosses val="autoZero"/>
        <c:auto val="1"/>
        <c:lblAlgn val="ctr"/>
        <c:lblOffset val="200"/>
        <c:tickLblSkip val="4"/>
        <c:noMultiLvlLbl val="1"/>
      </c:catAx>
      <c:valAx>
        <c:axId val="394686600"/>
        <c:scaling>
          <c:orientation val="minMax"/>
          <c:min val="0"/>
        </c:scaling>
        <c:delete val="1"/>
        <c:axPos val="l"/>
        <c:numFmt formatCode="General" sourceLinked="1"/>
        <c:majorTickMark val="none"/>
        <c:minorTickMark val="none"/>
        <c:tickLblPos val="nextTo"/>
        <c:crossAx val="394681680"/>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CFCD2-C479-4BF5-A995-9D878CD9B122}" type="datetimeFigureOut">
              <a:rPr lang="en-IN" smtClean="0"/>
              <a:t>01-10-2023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F8105-5DA8-43EB-9FAF-364610F8D644}" type="slidenum">
              <a:rPr lang="en-IN" smtClean="0"/>
              <a:t>‹#›</a:t>
            </a:fld>
            <a:endParaRPr lang="en-IN"/>
          </a:p>
        </p:txBody>
      </p:sp>
    </p:spTree>
    <p:extLst>
      <p:ext uri="{BB962C8B-B14F-4D97-AF65-F5344CB8AC3E}">
        <p14:creationId xmlns:p14="http://schemas.microsoft.com/office/powerpoint/2010/main" val="81219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21</a:t>
            </a:fld>
            <a:endParaRPr lang="en-IN"/>
          </a:p>
        </p:txBody>
      </p:sp>
    </p:spTree>
    <p:extLst>
      <p:ext uri="{BB962C8B-B14F-4D97-AF65-F5344CB8AC3E}">
        <p14:creationId xmlns:p14="http://schemas.microsoft.com/office/powerpoint/2010/main" val="396822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22</a:t>
            </a:fld>
            <a:endParaRPr lang="en-IN"/>
          </a:p>
        </p:txBody>
      </p:sp>
    </p:spTree>
    <p:extLst>
      <p:ext uri="{BB962C8B-B14F-4D97-AF65-F5344CB8AC3E}">
        <p14:creationId xmlns:p14="http://schemas.microsoft.com/office/powerpoint/2010/main" val="408980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23</a:t>
            </a:fld>
            <a:endParaRPr lang="en-IN"/>
          </a:p>
        </p:txBody>
      </p:sp>
    </p:spTree>
    <p:extLst>
      <p:ext uri="{BB962C8B-B14F-4D97-AF65-F5344CB8AC3E}">
        <p14:creationId xmlns:p14="http://schemas.microsoft.com/office/powerpoint/2010/main" val="321347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24</a:t>
            </a:fld>
            <a:endParaRPr lang="en-IN"/>
          </a:p>
        </p:txBody>
      </p:sp>
    </p:spTree>
    <p:extLst>
      <p:ext uri="{BB962C8B-B14F-4D97-AF65-F5344CB8AC3E}">
        <p14:creationId xmlns:p14="http://schemas.microsoft.com/office/powerpoint/2010/main" val="142410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25</a:t>
            </a:fld>
            <a:endParaRPr lang="en-IN"/>
          </a:p>
        </p:txBody>
      </p:sp>
    </p:spTree>
    <p:extLst>
      <p:ext uri="{BB962C8B-B14F-4D97-AF65-F5344CB8AC3E}">
        <p14:creationId xmlns:p14="http://schemas.microsoft.com/office/powerpoint/2010/main" val="210500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26</a:t>
            </a:fld>
            <a:endParaRPr lang="en-IN"/>
          </a:p>
        </p:txBody>
      </p:sp>
    </p:spTree>
    <p:extLst>
      <p:ext uri="{BB962C8B-B14F-4D97-AF65-F5344CB8AC3E}">
        <p14:creationId xmlns:p14="http://schemas.microsoft.com/office/powerpoint/2010/main" val="366162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AAF8105-5DA8-43EB-9FAF-364610F8D644}" type="slidenum">
              <a:rPr lang="en-IN" smtClean="0"/>
              <a:t>27</a:t>
            </a:fld>
            <a:endParaRPr lang="en-IN"/>
          </a:p>
        </p:txBody>
      </p:sp>
    </p:spTree>
    <p:extLst>
      <p:ext uri="{BB962C8B-B14F-4D97-AF65-F5344CB8AC3E}">
        <p14:creationId xmlns:p14="http://schemas.microsoft.com/office/powerpoint/2010/main" val="345320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7209-F797-4DDD-897A-48FABB6EB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22EB46-C455-4528-AFBB-5AAD15B67C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295E28-962D-497E-9D74-6EF7BF1F579F}"/>
              </a:ext>
            </a:extLst>
          </p:cNvPr>
          <p:cNvSpPr>
            <a:spLocks noGrp="1"/>
          </p:cNvSpPr>
          <p:nvPr>
            <p:ph type="dt" sz="half" idx="10"/>
          </p:nvPr>
        </p:nvSpPr>
        <p:spPr/>
        <p:txBody>
          <a:bodyPr/>
          <a:lstStyle/>
          <a:p>
            <a:fld id="{2EB77A90-4EA1-4A73-885F-7BA43725966C}" type="datetime1">
              <a:rPr lang="en-IN" smtClean="0"/>
              <a:t>01-10-2023</a:t>
            </a:fld>
            <a:endParaRPr lang="en-IN"/>
          </a:p>
        </p:txBody>
      </p:sp>
      <p:sp>
        <p:nvSpPr>
          <p:cNvPr id="5" name="Footer Placeholder 4">
            <a:extLst>
              <a:ext uri="{FF2B5EF4-FFF2-40B4-BE49-F238E27FC236}">
                <a16:creationId xmlns:a16="http://schemas.microsoft.com/office/drawing/2014/main" id="{DC951F68-E2E7-4A5F-96EC-4923781930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1DDBC-5CEA-4B5E-A9CB-79ECE2C7577A}"/>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65594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9661-C587-4DAB-AB55-AD612425B99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F97C5A-767F-4493-9B41-49F183A59E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CCAACA-96C3-44D5-9A16-4075BD4D97A7}"/>
              </a:ext>
            </a:extLst>
          </p:cNvPr>
          <p:cNvSpPr>
            <a:spLocks noGrp="1"/>
          </p:cNvSpPr>
          <p:nvPr>
            <p:ph type="dt" sz="half" idx="10"/>
          </p:nvPr>
        </p:nvSpPr>
        <p:spPr/>
        <p:txBody>
          <a:bodyPr/>
          <a:lstStyle/>
          <a:p>
            <a:fld id="{E90F148D-5CEC-49A2-AAD3-72B809771D90}" type="datetime1">
              <a:rPr lang="en-IN" smtClean="0"/>
              <a:t>01-10-2023</a:t>
            </a:fld>
            <a:endParaRPr lang="en-IN"/>
          </a:p>
        </p:txBody>
      </p:sp>
      <p:sp>
        <p:nvSpPr>
          <p:cNvPr id="5" name="Footer Placeholder 4">
            <a:extLst>
              <a:ext uri="{FF2B5EF4-FFF2-40B4-BE49-F238E27FC236}">
                <a16:creationId xmlns:a16="http://schemas.microsoft.com/office/drawing/2014/main" id="{69D4FA71-FE87-4FD4-A609-0B8B3F9DF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7E58D-4B53-4163-BA36-1AF4C9C0EC27}"/>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5329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77139D-9A25-4FD3-B934-61E54485C6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CEA77F-6C63-4883-A7BF-40A5AD37D0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7242F-A7E5-4F58-A396-2F1490AFA94F}"/>
              </a:ext>
            </a:extLst>
          </p:cNvPr>
          <p:cNvSpPr>
            <a:spLocks noGrp="1"/>
          </p:cNvSpPr>
          <p:nvPr>
            <p:ph type="dt" sz="half" idx="10"/>
          </p:nvPr>
        </p:nvSpPr>
        <p:spPr/>
        <p:txBody>
          <a:bodyPr/>
          <a:lstStyle/>
          <a:p>
            <a:fld id="{4E35EC18-3B9F-472A-BBE2-92B3D624613B}" type="datetime1">
              <a:rPr lang="en-IN" smtClean="0"/>
              <a:t>01-10-2023</a:t>
            </a:fld>
            <a:endParaRPr lang="en-IN"/>
          </a:p>
        </p:txBody>
      </p:sp>
      <p:sp>
        <p:nvSpPr>
          <p:cNvPr id="5" name="Footer Placeholder 4">
            <a:extLst>
              <a:ext uri="{FF2B5EF4-FFF2-40B4-BE49-F238E27FC236}">
                <a16:creationId xmlns:a16="http://schemas.microsoft.com/office/drawing/2014/main" id="{9B37D628-7F17-4AAC-A0E1-C1B63D0BE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03950-9A03-4ABA-87F0-A18566C01D89}"/>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306819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809-9FD7-470A-B376-20E4A39934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91FD99-9991-43A5-A40D-D4469F6B45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927F88-5EA0-47CE-8402-5DE78A573CF1}"/>
              </a:ext>
            </a:extLst>
          </p:cNvPr>
          <p:cNvSpPr>
            <a:spLocks noGrp="1"/>
          </p:cNvSpPr>
          <p:nvPr>
            <p:ph type="dt" sz="half" idx="10"/>
          </p:nvPr>
        </p:nvSpPr>
        <p:spPr/>
        <p:txBody>
          <a:bodyPr/>
          <a:lstStyle/>
          <a:p>
            <a:fld id="{6E952DE9-0159-402A-B23E-EB997A3667A3}" type="datetime1">
              <a:rPr lang="en-IN" smtClean="0"/>
              <a:t>01-10-2023</a:t>
            </a:fld>
            <a:endParaRPr lang="en-IN"/>
          </a:p>
        </p:txBody>
      </p:sp>
      <p:sp>
        <p:nvSpPr>
          <p:cNvPr id="5" name="Footer Placeholder 4">
            <a:extLst>
              <a:ext uri="{FF2B5EF4-FFF2-40B4-BE49-F238E27FC236}">
                <a16:creationId xmlns:a16="http://schemas.microsoft.com/office/drawing/2014/main" id="{9C1AF080-2B99-4B50-AC66-FAC0800C0B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518A1-2F2F-4B7E-BEA0-15DBA4FF32D5}"/>
              </a:ext>
            </a:extLst>
          </p:cNvPr>
          <p:cNvSpPr>
            <a:spLocks noGrp="1"/>
          </p:cNvSpPr>
          <p:nvPr>
            <p:ph type="sldNum" sz="quarter" idx="12"/>
          </p:nvPr>
        </p:nvSpPr>
        <p:spPr/>
        <p:txBody>
          <a:bodyPr/>
          <a:lstStyle/>
          <a:p>
            <a:fld id="{2844DEC4-8F14-416A-8677-78FF29B28FAF}" type="slidenum">
              <a:rPr lang="en-IN" smtClean="0"/>
              <a:t>‹#›</a:t>
            </a:fld>
            <a:endParaRPr lang="en-IN" dirty="0"/>
          </a:p>
        </p:txBody>
      </p:sp>
    </p:spTree>
    <p:extLst>
      <p:ext uri="{BB962C8B-B14F-4D97-AF65-F5344CB8AC3E}">
        <p14:creationId xmlns:p14="http://schemas.microsoft.com/office/powerpoint/2010/main" val="1168027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BF535-2FCC-4B0F-B53E-74A29E5C34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D4443D-272F-409D-9E80-D84B58F7FE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D3C278-CD31-49C0-9DB9-990B6726893A}"/>
              </a:ext>
            </a:extLst>
          </p:cNvPr>
          <p:cNvSpPr>
            <a:spLocks noGrp="1"/>
          </p:cNvSpPr>
          <p:nvPr>
            <p:ph type="dt" sz="half" idx="10"/>
          </p:nvPr>
        </p:nvSpPr>
        <p:spPr/>
        <p:txBody>
          <a:bodyPr/>
          <a:lstStyle/>
          <a:p>
            <a:fld id="{1400A4A5-4AE8-44E3-AC39-7632987910CA}" type="datetime1">
              <a:rPr lang="en-IN" smtClean="0"/>
              <a:t>01-10-2023</a:t>
            </a:fld>
            <a:endParaRPr lang="en-IN"/>
          </a:p>
        </p:txBody>
      </p:sp>
      <p:sp>
        <p:nvSpPr>
          <p:cNvPr id="5" name="Footer Placeholder 4">
            <a:extLst>
              <a:ext uri="{FF2B5EF4-FFF2-40B4-BE49-F238E27FC236}">
                <a16:creationId xmlns:a16="http://schemas.microsoft.com/office/drawing/2014/main" id="{A16A3C1C-A51A-49EF-A5AA-A15E12669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E43BE7-626A-4A6C-B518-A1A50C77C041}"/>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292567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42D5-BBAE-4BF8-9A0F-D377385515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7CF30-335B-40C5-BBF4-D8E60414AD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932E62-F24B-436C-92A7-837FE983C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81A580-A508-4072-956A-5E90656074DD}"/>
              </a:ext>
            </a:extLst>
          </p:cNvPr>
          <p:cNvSpPr>
            <a:spLocks noGrp="1"/>
          </p:cNvSpPr>
          <p:nvPr>
            <p:ph type="dt" sz="half" idx="10"/>
          </p:nvPr>
        </p:nvSpPr>
        <p:spPr/>
        <p:txBody>
          <a:bodyPr/>
          <a:lstStyle/>
          <a:p>
            <a:fld id="{13E3EA9D-E948-4616-9E76-F4B0173B46BD}" type="datetime1">
              <a:rPr lang="en-IN" smtClean="0"/>
              <a:t>01-10-2023</a:t>
            </a:fld>
            <a:endParaRPr lang="en-IN"/>
          </a:p>
        </p:txBody>
      </p:sp>
      <p:sp>
        <p:nvSpPr>
          <p:cNvPr id="6" name="Footer Placeholder 5">
            <a:extLst>
              <a:ext uri="{FF2B5EF4-FFF2-40B4-BE49-F238E27FC236}">
                <a16:creationId xmlns:a16="http://schemas.microsoft.com/office/drawing/2014/main" id="{25FE9398-440E-4713-8DA0-E80D5C50CB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B6992-2D8E-4D1C-8D6A-85AA3E463FEE}"/>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2226306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55D2-D32C-42B7-B7CE-EE008467EC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08B09C-8287-4402-A1CC-5A3A6D703E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4CE966-65E2-4768-A65F-793871BFEE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F29DF77-804A-4C08-9C44-034725B26D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531FC1-4B44-4E84-B846-B851C4D96A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20BA73-D283-4079-91F0-70F32D4C4C1A}"/>
              </a:ext>
            </a:extLst>
          </p:cNvPr>
          <p:cNvSpPr>
            <a:spLocks noGrp="1"/>
          </p:cNvSpPr>
          <p:nvPr>
            <p:ph type="dt" sz="half" idx="10"/>
          </p:nvPr>
        </p:nvSpPr>
        <p:spPr/>
        <p:txBody>
          <a:bodyPr/>
          <a:lstStyle/>
          <a:p>
            <a:fld id="{077899D6-35AB-4540-87AB-4B273A948661}" type="datetime1">
              <a:rPr lang="en-IN" smtClean="0"/>
              <a:t>01-10-2023</a:t>
            </a:fld>
            <a:endParaRPr lang="en-IN"/>
          </a:p>
        </p:txBody>
      </p:sp>
      <p:sp>
        <p:nvSpPr>
          <p:cNvPr id="8" name="Footer Placeholder 7">
            <a:extLst>
              <a:ext uri="{FF2B5EF4-FFF2-40B4-BE49-F238E27FC236}">
                <a16:creationId xmlns:a16="http://schemas.microsoft.com/office/drawing/2014/main" id="{0983508C-0E43-4FFC-97C0-B056D222CA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CCC7001-E247-42AD-82AC-2E2568C58393}"/>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616988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8DDF-BF69-48E9-B850-D582A4BC9C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89E25E-4304-47D5-876A-34CFD3439BDE}"/>
              </a:ext>
            </a:extLst>
          </p:cNvPr>
          <p:cNvSpPr>
            <a:spLocks noGrp="1"/>
          </p:cNvSpPr>
          <p:nvPr>
            <p:ph type="dt" sz="half" idx="10"/>
          </p:nvPr>
        </p:nvSpPr>
        <p:spPr/>
        <p:txBody>
          <a:bodyPr/>
          <a:lstStyle/>
          <a:p>
            <a:fld id="{318833E8-1BC6-4AE8-B836-AE083CB58187}" type="datetime1">
              <a:rPr lang="en-IN" smtClean="0"/>
              <a:t>01-10-2023</a:t>
            </a:fld>
            <a:endParaRPr lang="en-IN"/>
          </a:p>
        </p:txBody>
      </p:sp>
      <p:sp>
        <p:nvSpPr>
          <p:cNvPr id="4" name="Footer Placeholder 3">
            <a:extLst>
              <a:ext uri="{FF2B5EF4-FFF2-40B4-BE49-F238E27FC236}">
                <a16:creationId xmlns:a16="http://schemas.microsoft.com/office/drawing/2014/main" id="{E8892D0F-DAAA-469D-B111-229EA78C8C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7F77E4-CA37-4EDD-8722-570B4FE24454}"/>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315845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1E525E-B4BC-4D65-BB05-CEDE8E4F518A}"/>
              </a:ext>
            </a:extLst>
          </p:cNvPr>
          <p:cNvSpPr>
            <a:spLocks noGrp="1"/>
          </p:cNvSpPr>
          <p:nvPr>
            <p:ph type="dt" sz="half" idx="10"/>
          </p:nvPr>
        </p:nvSpPr>
        <p:spPr/>
        <p:txBody>
          <a:bodyPr/>
          <a:lstStyle/>
          <a:p>
            <a:fld id="{C2B9C4C9-33BD-4F43-B134-0CDA137C081F}" type="datetime1">
              <a:rPr lang="en-IN" smtClean="0"/>
              <a:t>01-10-2023</a:t>
            </a:fld>
            <a:endParaRPr lang="en-IN"/>
          </a:p>
        </p:txBody>
      </p:sp>
      <p:sp>
        <p:nvSpPr>
          <p:cNvPr id="3" name="Footer Placeholder 2">
            <a:extLst>
              <a:ext uri="{FF2B5EF4-FFF2-40B4-BE49-F238E27FC236}">
                <a16:creationId xmlns:a16="http://schemas.microsoft.com/office/drawing/2014/main" id="{5177D1B9-5DD1-49E5-BF27-7427B4E6EF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C28C28-ABC7-485F-8F7C-9DDD8D3DED30}"/>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101761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C6CE-5B9E-41E7-88A9-D9B08A518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34F0E5-7B1C-463A-97AE-C0D40C6C17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BD56C4-2FBD-44CB-BA16-C81D845F1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74E28F-6CB2-40CF-9021-56B2AE90D43F}"/>
              </a:ext>
            </a:extLst>
          </p:cNvPr>
          <p:cNvSpPr>
            <a:spLocks noGrp="1"/>
          </p:cNvSpPr>
          <p:nvPr>
            <p:ph type="dt" sz="half" idx="10"/>
          </p:nvPr>
        </p:nvSpPr>
        <p:spPr/>
        <p:txBody>
          <a:bodyPr/>
          <a:lstStyle/>
          <a:p>
            <a:fld id="{F7C3ED84-E33A-4067-97D5-683FD44AD095}" type="datetime1">
              <a:rPr lang="en-IN" smtClean="0"/>
              <a:t>01-10-2023</a:t>
            </a:fld>
            <a:endParaRPr lang="en-IN"/>
          </a:p>
        </p:txBody>
      </p:sp>
      <p:sp>
        <p:nvSpPr>
          <p:cNvPr id="6" name="Footer Placeholder 5">
            <a:extLst>
              <a:ext uri="{FF2B5EF4-FFF2-40B4-BE49-F238E27FC236}">
                <a16:creationId xmlns:a16="http://schemas.microsoft.com/office/drawing/2014/main" id="{7083A7C8-285F-4D27-92DF-FADFE4AAE0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C7D549-6DB9-4204-916D-C4A87B3ACAD3}"/>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118143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EA1E-B061-4C55-879E-5DC608AC9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9E7DF7-C789-4E15-BEDA-CC465CDBF5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A60ABB-2B40-4AC3-B17C-75EFA66DC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994BB-2E4F-4755-BBE9-C146CB3C115D}"/>
              </a:ext>
            </a:extLst>
          </p:cNvPr>
          <p:cNvSpPr>
            <a:spLocks noGrp="1"/>
          </p:cNvSpPr>
          <p:nvPr>
            <p:ph type="dt" sz="half" idx="10"/>
          </p:nvPr>
        </p:nvSpPr>
        <p:spPr/>
        <p:txBody>
          <a:bodyPr/>
          <a:lstStyle/>
          <a:p>
            <a:fld id="{B5E2AA2C-BC17-42C2-A00B-E8BA37F5D248}" type="datetime1">
              <a:rPr lang="en-IN" smtClean="0"/>
              <a:t>01-10-2023</a:t>
            </a:fld>
            <a:endParaRPr lang="en-IN"/>
          </a:p>
        </p:txBody>
      </p:sp>
      <p:sp>
        <p:nvSpPr>
          <p:cNvPr id="6" name="Footer Placeholder 5">
            <a:extLst>
              <a:ext uri="{FF2B5EF4-FFF2-40B4-BE49-F238E27FC236}">
                <a16:creationId xmlns:a16="http://schemas.microsoft.com/office/drawing/2014/main" id="{B0EB375D-A072-4D9C-8CC2-47B5A148C5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57AE77-CB12-4B69-AC37-57599148B855}"/>
              </a:ext>
            </a:extLst>
          </p:cNvPr>
          <p:cNvSpPr>
            <a:spLocks noGrp="1"/>
          </p:cNvSpPr>
          <p:nvPr>
            <p:ph type="sldNum" sz="quarter" idx="12"/>
          </p:nvPr>
        </p:nvSpPr>
        <p:spPr/>
        <p:txBody>
          <a:bodyPr/>
          <a:lstStyle/>
          <a:p>
            <a:fld id="{2844DEC4-8F14-416A-8677-78FF29B28FAF}" type="slidenum">
              <a:rPr lang="en-IN" smtClean="0"/>
              <a:t>‹#›</a:t>
            </a:fld>
            <a:endParaRPr lang="en-IN"/>
          </a:p>
        </p:txBody>
      </p:sp>
    </p:spTree>
    <p:extLst>
      <p:ext uri="{BB962C8B-B14F-4D97-AF65-F5344CB8AC3E}">
        <p14:creationId xmlns:p14="http://schemas.microsoft.com/office/powerpoint/2010/main" val="394166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383C4D-6857-4352-A043-A41FACD2D1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BF26B5-9590-404F-869B-948764090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A448E4A9-C638-4624-B4B7-2200C7808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DF30D2-68B5-4D44-9A90-2C203BFED07E}" type="datetime1">
              <a:rPr lang="en-IN" smtClean="0"/>
              <a:t>01-10-2023</a:t>
            </a:fld>
            <a:endParaRPr lang="en-IN"/>
          </a:p>
        </p:txBody>
      </p:sp>
      <p:sp>
        <p:nvSpPr>
          <p:cNvPr id="5" name="Footer Placeholder 4">
            <a:extLst>
              <a:ext uri="{FF2B5EF4-FFF2-40B4-BE49-F238E27FC236}">
                <a16:creationId xmlns:a16="http://schemas.microsoft.com/office/drawing/2014/main" id="{36714E19-C93D-4CA1-A9FD-01402DFC4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6B17C8-B5A5-428D-8326-15B8A7F26331}"/>
              </a:ext>
            </a:extLst>
          </p:cNvPr>
          <p:cNvSpPr>
            <a:spLocks noGrp="1"/>
          </p:cNvSpPr>
          <p:nvPr>
            <p:ph type="sldNum" sz="quarter" idx="4"/>
          </p:nvPr>
        </p:nvSpPr>
        <p:spPr>
          <a:xfrm>
            <a:off x="11549743" y="6356349"/>
            <a:ext cx="507610" cy="365125"/>
          </a:xfrm>
          <a:prstGeom prst="rect">
            <a:avLst/>
          </a:prstGeom>
        </p:spPr>
        <p:txBody>
          <a:bodyPr vert="horz" lIns="91440" tIns="45720" rIns="91440" bIns="45720" rtlCol="0" anchor="ctr"/>
          <a:lstStyle>
            <a:lvl1pPr algn="r">
              <a:defRPr sz="1400">
                <a:solidFill>
                  <a:schemeClr val="bg1">
                    <a:lumMod val="65000"/>
                  </a:schemeClr>
                </a:solidFill>
                <a:latin typeface="+mj-lt"/>
              </a:defRPr>
            </a:lvl1pPr>
          </a:lstStyle>
          <a:p>
            <a:fld id="{2844DEC4-8F14-416A-8677-78FF29B28FAF}" type="slidenum">
              <a:rPr lang="en-IN" smtClean="0"/>
              <a:pPr/>
              <a:t>‹#›</a:t>
            </a:fld>
            <a:endParaRPr lang="en-IN" dirty="0"/>
          </a:p>
        </p:txBody>
      </p:sp>
      <p:grpSp>
        <p:nvGrpSpPr>
          <p:cNvPr id="20" name="Group 19">
            <a:extLst>
              <a:ext uri="{FF2B5EF4-FFF2-40B4-BE49-F238E27FC236}">
                <a16:creationId xmlns:a16="http://schemas.microsoft.com/office/drawing/2014/main" id="{E07E53C0-62ED-4A82-8820-3C48FCEDBBA0}"/>
              </a:ext>
            </a:extLst>
          </p:cNvPr>
          <p:cNvGrpSpPr/>
          <p:nvPr userDrawn="1"/>
        </p:nvGrpSpPr>
        <p:grpSpPr>
          <a:xfrm>
            <a:off x="11717718" y="6369093"/>
            <a:ext cx="339635" cy="339636"/>
            <a:chOff x="10045337" y="4441370"/>
            <a:chExt cx="339635" cy="339636"/>
          </a:xfrm>
        </p:grpSpPr>
        <p:cxnSp>
          <p:nvCxnSpPr>
            <p:cNvPr id="18" name="Straight Connector 17">
              <a:extLst>
                <a:ext uri="{FF2B5EF4-FFF2-40B4-BE49-F238E27FC236}">
                  <a16:creationId xmlns:a16="http://schemas.microsoft.com/office/drawing/2014/main" id="{B0E03EFE-B697-4BFA-865E-7EAE301AF1CE}"/>
                </a:ext>
              </a:extLst>
            </p:cNvPr>
            <p:cNvCxnSpPr/>
            <p:nvPr userDrawn="1"/>
          </p:nvCxnSpPr>
          <p:spPr>
            <a:xfrm>
              <a:off x="10045337" y="4781006"/>
              <a:ext cx="3396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24C6DA8-E690-4199-AB34-D9769C77556E}"/>
                </a:ext>
              </a:extLst>
            </p:cNvPr>
            <p:cNvCxnSpPr>
              <a:cxnSpLocks/>
            </p:cNvCxnSpPr>
            <p:nvPr userDrawn="1"/>
          </p:nvCxnSpPr>
          <p:spPr>
            <a:xfrm rot="16200000">
              <a:off x="10210801" y="4611188"/>
              <a:ext cx="33963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20797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microsoft.com/office/2007/relationships/hdphoto" Target="../media/hdphoto2.wdp"/><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testbook.com/ias-preparation/nimz"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www.linkedin.com/in/manthan-mistry-6370421bb"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EDADFC2-CD64-401C-BA60-40890F889D0F}"/>
              </a:ext>
            </a:extLst>
          </p:cNvPr>
          <p:cNvPicPr>
            <a:picLocks noChangeAspect="1"/>
          </p:cNvPicPr>
          <p:nvPr/>
        </p:nvPicPr>
        <p:blipFill>
          <a:blip r:embed="rId2"/>
          <a:stretch>
            <a:fillRect/>
          </a:stretch>
        </p:blipFill>
        <p:spPr>
          <a:xfrm rot="1071908">
            <a:off x="8058917" y="502489"/>
            <a:ext cx="3618884" cy="243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a:extLst>
              <a:ext uri="{FF2B5EF4-FFF2-40B4-BE49-F238E27FC236}">
                <a16:creationId xmlns:a16="http://schemas.microsoft.com/office/drawing/2014/main" id="{2179697F-E2A3-45F2-8E2E-DD2ABDF5F7F2}"/>
              </a:ext>
            </a:extLst>
          </p:cNvPr>
          <p:cNvPicPr>
            <a:picLocks noChangeAspect="1"/>
          </p:cNvPicPr>
          <p:nvPr/>
        </p:nvPicPr>
        <p:blipFill>
          <a:blip r:embed="rId3"/>
          <a:stretch>
            <a:fillRect/>
          </a:stretch>
        </p:blipFill>
        <p:spPr>
          <a:xfrm>
            <a:off x="408778" y="390768"/>
            <a:ext cx="3845584" cy="22290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Slide Number Placeholder 8">
            <a:extLst>
              <a:ext uri="{FF2B5EF4-FFF2-40B4-BE49-F238E27FC236}">
                <a16:creationId xmlns:a16="http://schemas.microsoft.com/office/drawing/2014/main" id="{98A82EC6-0694-4F96-8B87-F04DF903D3D2}"/>
              </a:ext>
            </a:extLst>
          </p:cNvPr>
          <p:cNvSpPr>
            <a:spLocks noGrp="1"/>
          </p:cNvSpPr>
          <p:nvPr>
            <p:ph type="sldNum" sz="quarter" idx="12"/>
          </p:nvPr>
        </p:nvSpPr>
        <p:spPr/>
        <p:txBody>
          <a:bodyPr/>
          <a:lstStyle/>
          <a:p>
            <a:fld id="{2844DEC4-8F14-416A-8677-78FF29B28FAF}" type="slidenum">
              <a:rPr lang="en-IN" smtClean="0"/>
              <a:t>1</a:t>
            </a:fld>
            <a:endParaRPr lang="en-IN" dirty="0"/>
          </a:p>
        </p:txBody>
      </p:sp>
      <p:pic>
        <p:nvPicPr>
          <p:cNvPr id="17" name="Picture 16">
            <a:extLst>
              <a:ext uri="{FF2B5EF4-FFF2-40B4-BE49-F238E27FC236}">
                <a16:creationId xmlns:a16="http://schemas.microsoft.com/office/drawing/2014/main" id="{410F7290-CFE3-4AF5-92A9-8D93B0493568}"/>
              </a:ext>
            </a:extLst>
          </p:cNvPr>
          <p:cNvPicPr>
            <a:picLocks noChangeAspect="1"/>
          </p:cNvPicPr>
          <p:nvPr/>
        </p:nvPicPr>
        <p:blipFill>
          <a:blip r:embed="rId4"/>
          <a:stretch>
            <a:fillRect/>
          </a:stretch>
        </p:blipFill>
        <p:spPr>
          <a:xfrm rot="689184">
            <a:off x="2874489" y="4167027"/>
            <a:ext cx="3380565" cy="2228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a:extLst>
              <a:ext uri="{FF2B5EF4-FFF2-40B4-BE49-F238E27FC236}">
                <a16:creationId xmlns:a16="http://schemas.microsoft.com/office/drawing/2014/main" id="{764B38EC-BC1A-4CEB-A8D9-F2900E53C3D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 b="99667" l="1000" r="99600"/>
                    </a14:imgEffect>
                  </a14:imgLayer>
                </a14:imgProps>
              </a:ext>
            </a:extLst>
          </a:blip>
          <a:stretch>
            <a:fillRect/>
          </a:stretch>
        </p:blipFill>
        <p:spPr>
          <a:xfrm>
            <a:off x="-1976343" y="1635576"/>
            <a:ext cx="7725268" cy="4434343"/>
          </a:xfrm>
          <a:prstGeom prst="rect">
            <a:avLst/>
          </a:prstGeom>
        </p:spPr>
      </p:pic>
      <p:sp>
        <p:nvSpPr>
          <p:cNvPr id="7" name="TextBox 6">
            <a:extLst>
              <a:ext uri="{FF2B5EF4-FFF2-40B4-BE49-F238E27FC236}">
                <a16:creationId xmlns:a16="http://schemas.microsoft.com/office/drawing/2014/main" id="{F71F75F0-AB2B-41B1-A197-2DF5C676AEA1}"/>
              </a:ext>
            </a:extLst>
          </p:cNvPr>
          <p:cNvSpPr txBox="1"/>
          <p:nvPr/>
        </p:nvSpPr>
        <p:spPr>
          <a:xfrm>
            <a:off x="5314122" y="1074509"/>
            <a:ext cx="6743231" cy="4708981"/>
          </a:xfrm>
          <a:prstGeom prst="rect">
            <a:avLst/>
          </a:prstGeom>
          <a:noFill/>
        </p:spPr>
        <p:txBody>
          <a:bodyPr wrap="square" rtlCol="0">
            <a:spAutoFit/>
          </a:bodyPr>
          <a:lstStyle/>
          <a:p>
            <a:r>
              <a:rPr lang="en-US" sz="10000" dirty="0">
                <a:ln w="0">
                  <a:solidFill>
                    <a:schemeClr val="tx1"/>
                  </a:solidFill>
                </a:ln>
                <a:solidFill>
                  <a:schemeClr val="bg1"/>
                </a:solidFill>
                <a:effectLst>
                  <a:outerShdw blurRad="38100" dist="19050" dir="2700000" algn="tl" rotWithShape="0">
                    <a:schemeClr val="dk1">
                      <a:alpha val="40000"/>
                    </a:schemeClr>
                  </a:outerShdw>
                </a:effectLst>
                <a:latin typeface="Bahnschrift" panose="020B0502040204020203" pitchFamily="34" charset="0"/>
              </a:rPr>
              <a:t>Telangana</a:t>
            </a:r>
            <a:br>
              <a:rPr lang="en-US" sz="10000" dirty="0">
                <a:ln w="0"/>
                <a:effectLst>
                  <a:outerShdw blurRad="38100" dist="19050" dir="2700000" algn="tl" rotWithShape="0">
                    <a:schemeClr val="dk1">
                      <a:alpha val="40000"/>
                    </a:schemeClr>
                  </a:outerShdw>
                </a:effectLst>
                <a:latin typeface="Bahnschrift" panose="020B0502040204020203" pitchFamily="34" charset="0"/>
              </a:rPr>
            </a:br>
            <a:r>
              <a:rPr lang="en-US" sz="10000" dirty="0">
                <a:ln w="0">
                  <a:solidFill>
                    <a:schemeClr val="tx1"/>
                  </a:solidFill>
                </a:ln>
                <a:effectLst>
                  <a:outerShdw blurRad="38100" dist="19050" dir="2700000" algn="tl" rotWithShape="0">
                    <a:schemeClr val="dk1">
                      <a:alpha val="40000"/>
                    </a:schemeClr>
                  </a:outerShdw>
                </a:effectLst>
                <a:latin typeface="Bahnschrift" panose="020B0502040204020203" pitchFamily="34" charset="0"/>
              </a:rPr>
              <a:t>Growth</a:t>
            </a:r>
            <a:br>
              <a:rPr lang="en-US" sz="10000" dirty="0">
                <a:ln w="0">
                  <a:solidFill>
                    <a:schemeClr val="tx1"/>
                  </a:solidFill>
                </a:ln>
                <a:solidFill>
                  <a:schemeClr val="bg1"/>
                </a:solidFill>
                <a:effectLst>
                  <a:outerShdw blurRad="38100" dist="19050" dir="2700000" algn="tl" rotWithShape="0">
                    <a:schemeClr val="dk1">
                      <a:alpha val="40000"/>
                    </a:schemeClr>
                  </a:outerShdw>
                </a:effectLst>
                <a:latin typeface="Bahnschrift" panose="020B0502040204020203" pitchFamily="34" charset="0"/>
              </a:rPr>
            </a:br>
            <a:r>
              <a:rPr lang="en-US" sz="10000" dirty="0">
                <a:ln w="0">
                  <a:solidFill>
                    <a:schemeClr val="tx1"/>
                  </a:solidFill>
                </a:ln>
                <a:solidFill>
                  <a:schemeClr val="bg1"/>
                </a:solidFill>
                <a:effectLst>
                  <a:outerShdw blurRad="38100" dist="19050" dir="2700000" algn="tl" rotWithShape="0">
                    <a:schemeClr val="dk1">
                      <a:alpha val="40000"/>
                    </a:schemeClr>
                  </a:outerShdw>
                </a:effectLst>
                <a:latin typeface="Bahnschrift" panose="020B0502040204020203" pitchFamily="34" charset="0"/>
              </a:rPr>
              <a:t>Challenge</a:t>
            </a:r>
            <a:endParaRPr lang="en-IN" sz="10000" dirty="0">
              <a:ln w="0">
                <a:solidFill>
                  <a:schemeClr val="tx1"/>
                </a:solidFill>
              </a:ln>
              <a:solidFill>
                <a:schemeClr val="bg1"/>
              </a:solidFill>
              <a:effectLst>
                <a:outerShdw blurRad="38100" dist="19050" dir="2700000" algn="tl" rotWithShape="0">
                  <a:schemeClr val="dk1">
                    <a:alpha val="40000"/>
                  </a:schemeClr>
                </a:outerShdw>
              </a:effectLst>
              <a:latin typeface="Bahnschrift" panose="020B0502040204020203" pitchFamily="34" charset="0"/>
            </a:endParaRPr>
          </a:p>
        </p:txBody>
      </p:sp>
    </p:spTree>
    <p:extLst>
      <p:ext uri="{BB962C8B-B14F-4D97-AF65-F5344CB8AC3E}">
        <p14:creationId xmlns:p14="http://schemas.microsoft.com/office/powerpoint/2010/main" val="3530307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11023275" cy="369332"/>
          </a:xfrm>
          <a:prstGeom prst="rect">
            <a:avLst/>
          </a:prstGeom>
          <a:noFill/>
        </p:spPr>
        <p:txBody>
          <a:bodyPr wrap="square" rtlCol="0">
            <a:spAutoFit/>
          </a:bodyPr>
          <a:lstStyle/>
          <a:p>
            <a:r>
              <a:rPr lang="en-US" b="1" dirty="0"/>
              <a:t>Electric vehicles are continuously on the rising trend and so does other category after Apr, 2020.</a:t>
            </a:r>
            <a:endParaRPr lang="en-IN" b="1" dirty="0"/>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graphicFrame>
        <p:nvGraphicFramePr>
          <p:cNvPr id="10" name="Chart 9">
            <a:extLst>
              <a:ext uri="{FF2B5EF4-FFF2-40B4-BE49-F238E27FC236}">
                <a16:creationId xmlns:a16="http://schemas.microsoft.com/office/drawing/2014/main" id="{0775DCC6-0E62-46F9-AB3B-ECE332B671EC}"/>
              </a:ext>
            </a:extLst>
          </p:cNvPr>
          <p:cNvGraphicFramePr>
            <a:graphicFrameLocks/>
          </p:cNvGraphicFramePr>
          <p:nvPr>
            <p:extLst>
              <p:ext uri="{D42A27DB-BD31-4B8C-83A1-F6EECF244321}">
                <p14:modId xmlns:p14="http://schemas.microsoft.com/office/powerpoint/2010/main" val="2707790355"/>
              </p:ext>
            </p:extLst>
          </p:nvPr>
        </p:nvGraphicFramePr>
        <p:xfrm>
          <a:off x="519369" y="1321200"/>
          <a:ext cx="7300800" cy="2620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B5EF732E-C913-44A4-BB59-5D899C8FDD9C}"/>
              </a:ext>
            </a:extLst>
          </p:cNvPr>
          <p:cNvGraphicFramePr>
            <a:graphicFrameLocks/>
          </p:cNvGraphicFramePr>
          <p:nvPr>
            <p:extLst>
              <p:ext uri="{D42A27DB-BD31-4B8C-83A1-F6EECF244321}">
                <p14:modId xmlns:p14="http://schemas.microsoft.com/office/powerpoint/2010/main" val="3957522243"/>
              </p:ext>
            </p:extLst>
          </p:nvPr>
        </p:nvGraphicFramePr>
        <p:xfrm>
          <a:off x="519369" y="4053085"/>
          <a:ext cx="7300800" cy="2620800"/>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A393B018-E114-4768-B52F-369D5F4B8ECE}"/>
              </a:ext>
            </a:extLst>
          </p:cNvPr>
          <p:cNvGrpSpPr/>
          <p:nvPr/>
        </p:nvGrpSpPr>
        <p:grpSpPr>
          <a:xfrm>
            <a:off x="8113486" y="1319363"/>
            <a:ext cx="3429157" cy="358431"/>
            <a:chOff x="6333564" y="3429000"/>
            <a:chExt cx="5209079" cy="358431"/>
          </a:xfrm>
        </p:grpSpPr>
        <p:cxnSp>
          <p:nvCxnSpPr>
            <p:cNvPr id="12" name="Straight Connector 11">
              <a:extLst>
                <a:ext uri="{FF2B5EF4-FFF2-40B4-BE49-F238E27FC236}">
                  <a16:creationId xmlns:a16="http://schemas.microsoft.com/office/drawing/2014/main" id="{A7D294FA-5626-4AF7-9462-B347AFD8F2EE}"/>
                </a:ext>
              </a:extLst>
            </p:cNvPr>
            <p:cNvCxnSpPr>
              <a:cxnSpLocks/>
            </p:cNvCxnSpPr>
            <p:nvPr/>
          </p:nvCxnSpPr>
          <p:spPr>
            <a:xfrm>
              <a:off x="6333564" y="3787431"/>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78D48D-C0AC-4380-88C3-B6E0831BFF04}"/>
                </a:ext>
              </a:extLst>
            </p:cNvPr>
            <p:cNvSpPr txBox="1"/>
            <p:nvPr/>
          </p:nvSpPr>
          <p:spPr>
            <a:xfrm>
              <a:off x="6333564" y="3429000"/>
              <a:ext cx="5209079" cy="338554"/>
            </a:xfrm>
            <a:prstGeom prst="rect">
              <a:avLst/>
            </a:prstGeom>
            <a:noFill/>
          </p:spPr>
          <p:txBody>
            <a:bodyPr wrap="square" rtlCol="0">
              <a:spAutoFit/>
            </a:bodyPr>
            <a:lstStyle/>
            <a:p>
              <a:pPr algn="ctr"/>
              <a:r>
                <a:rPr lang="en-US" sz="1600" dirty="0"/>
                <a:t>Key Takeaways :</a:t>
              </a:r>
              <a:endParaRPr lang="en-IN" sz="1600" dirty="0"/>
            </a:p>
          </p:txBody>
        </p:sp>
      </p:grpSp>
      <p:sp>
        <p:nvSpPr>
          <p:cNvPr id="14" name="TextBox 13">
            <a:extLst>
              <a:ext uri="{FF2B5EF4-FFF2-40B4-BE49-F238E27FC236}">
                <a16:creationId xmlns:a16="http://schemas.microsoft.com/office/drawing/2014/main" id="{A4750136-CC2D-42EE-9D5C-400C35B6C6F1}"/>
              </a:ext>
            </a:extLst>
          </p:cNvPr>
          <p:cNvSpPr txBox="1"/>
          <p:nvPr/>
        </p:nvSpPr>
        <p:spPr>
          <a:xfrm>
            <a:off x="8113486" y="1945528"/>
            <a:ext cx="342915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purchase behavior is mainly due to major festival season around October like Diwali, Dussehra and Bathukamma.</a:t>
            </a:r>
          </a:p>
        </p:txBody>
      </p:sp>
      <p:sp>
        <p:nvSpPr>
          <p:cNvPr id="4" name="Slide Number Placeholder 3">
            <a:extLst>
              <a:ext uri="{FF2B5EF4-FFF2-40B4-BE49-F238E27FC236}">
                <a16:creationId xmlns:a16="http://schemas.microsoft.com/office/drawing/2014/main" id="{9DF3D9D7-E023-4D35-A240-F567517F53B6}"/>
              </a:ext>
            </a:extLst>
          </p:cNvPr>
          <p:cNvSpPr>
            <a:spLocks noGrp="1"/>
          </p:cNvSpPr>
          <p:nvPr>
            <p:ph type="sldNum" sz="quarter" idx="12"/>
          </p:nvPr>
        </p:nvSpPr>
        <p:spPr/>
        <p:txBody>
          <a:bodyPr/>
          <a:lstStyle/>
          <a:p>
            <a:fld id="{2844DEC4-8F14-416A-8677-78FF29B28FAF}" type="slidenum">
              <a:rPr lang="en-IN" smtClean="0"/>
              <a:t>10</a:t>
            </a:fld>
            <a:endParaRPr lang="en-IN"/>
          </a:p>
        </p:txBody>
      </p:sp>
    </p:spTree>
    <p:extLst>
      <p:ext uri="{BB962C8B-B14F-4D97-AF65-F5344CB8AC3E}">
        <p14:creationId xmlns:p14="http://schemas.microsoft.com/office/powerpoint/2010/main" val="247599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395394"/>
            <a:ext cx="11023275" cy="646331"/>
          </a:xfrm>
          <a:prstGeom prst="rect">
            <a:avLst/>
          </a:prstGeom>
          <a:noFill/>
        </p:spPr>
        <p:txBody>
          <a:bodyPr wrap="square" rtlCol="0">
            <a:spAutoFit/>
          </a:bodyPr>
          <a:lstStyle/>
          <a:p>
            <a:r>
              <a:rPr lang="en-US" b="1" dirty="0">
                <a:solidFill>
                  <a:schemeClr val="accent6"/>
                </a:solidFill>
              </a:rPr>
              <a:t>Hyderabad</a:t>
            </a:r>
            <a:r>
              <a:rPr lang="en-US" b="1" dirty="0"/>
              <a:t> shine in Autorickshaws and Motorcycle category, while </a:t>
            </a:r>
            <a:r>
              <a:rPr lang="en-US" b="1" dirty="0">
                <a:solidFill>
                  <a:schemeClr val="accent6"/>
                </a:solidFill>
              </a:rPr>
              <a:t>Rangareddy</a:t>
            </a:r>
            <a:r>
              <a:rPr lang="en-US" b="1" dirty="0"/>
              <a:t> tops Motorcars and </a:t>
            </a:r>
            <a:r>
              <a:rPr lang="en-US" b="1" dirty="0">
                <a:solidFill>
                  <a:schemeClr val="accent6"/>
                </a:solidFill>
              </a:rPr>
              <a:t>Nalgonda</a:t>
            </a:r>
            <a:r>
              <a:rPr lang="en-US" b="1" dirty="0"/>
              <a:t> shines in Agricultural type vehicles </a:t>
            </a:r>
            <a:endParaRPr lang="en-IN" b="1" dirty="0"/>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pic>
        <p:nvPicPr>
          <p:cNvPr id="3" name="Picture 2">
            <a:extLst>
              <a:ext uri="{FF2B5EF4-FFF2-40B4-BE49-F238E27FC236}">
                <a16:creationId xmlns:a16="http://schemas.microsoft.com/office/drawing/2014/main" id="{721C5251-6574-400F-87FB-49E800416D6C}"/>
              </a:ext>
            </a:extLst>
          </p:cNvPr>
          <p:cNvPicPr>
            <a:picLocks noChangeAspect="1"/>
          </p:cNvPicPr>
          <p:nvPr/>
        </p:nvPicPr>
        <p:blipFill rotWithShape="1">
          <a:blip r:embed="rId2">
            <a:extLst>
              <a:ext uri="{28A0092B-C50C-407E-A947-70E740481C1C}">
                <a14:useLocalDpi xmlns:a14="http://schemas.microsoft.com/office/drawing/2010/main" val="0"/>
              </a:ext>
            </a:extLst>
          </a:blip>
          <a:srcRect r="1082"/>
          <a:stretch/>
        </p:blipFill>
        <p:spPr>
          <a:xfrm>
            <a:off x="519368" y="1216341"/>
            <a:ext cx="11023275" cy="5018328"/>
          </a:xfrm>
          <a:prstGeom prst="rect">
            <a:avLst/>
          </a:prstGeom>
        </p:spPr>
      </p:pic>
      <p:sp>
        <p:nvSpPr>
          <p:cNvPr id="5" name="Slide Number Placeholder 4">
            <a:extLst>
              <a:ext uri="{FF2B5EF4-FFF2-40B4-BE49-F238E27FC236}">
                <a16:creationId xmlns:a16="http://schemas.microsoft.com/office/drawing/2014/main" id="{3E257CD3-7BB8-45F2-B807-86DF99B61A7D}"/>
              </a:ext>
            </a:extLst>
          </p:cNvPr>
          <p:cNvSpPr>
            <a:spLocks noGrp="1"/>
          </p:cNvSpPr>
          <p:nvPr>
            <p:ph type="sldNum" sz="quarter" idx="12"/>
          </p:nvPr>
        </p:nvSpPr>
        <p:spPr/>
        <p:txBody>
          <a:bodyPr/>
          <a:lstStyle/>
          <a:p>
            <a:fld id="{2844DEC4-8F14-416A-8677-78FF29B28FAF}" type="slidenum">
              <a:rPr lang="en-IN" smtClean="0"/>
              <a:t>11</a:t>
            </a:fld>
            <a:endParaRPr lang="en-IN"/>
          </a:p>
        </p:txBody>
      </p:sp>
    </p:spTree>
    <p:extLst>
      <p:ext uri="{BB962C8B-B14F-4D97-AF65-F5344CB8AC3E}">
        <p14:creationId xmlns:p14="http://schemas.microsoft.com/office/powerpoint/2010/main" val="1040385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11023275" cy="369332"/>
          </a:xfrm>
          <a:prstGeom prst="rect">
            <a:avLst/>
          </a:prstGeom>
          <a:noFill/>
        </p:spPr>
        <p:txBody>
          <a:bodyPr wrap="square" rtlCol="0">
            <a:spAutoFit/>
          </a:bodyPr>
          <a:lstStyle/>
          <a:p>
            <a:r>
              <a:rPr lang="en-US" b="1" dirty="0"/>
              <a:t>Electric vehicles sales excels with </a:t>
            </a:r>
            <a:r>
              <a:rPr lang="en-US" b="1" u="sng" dirty="0">
                <a:solidFill>
                  <a:schemeClr val="accent6"/>
                </a:solidFill>
              </a:rPr>
              <a:t>101.69% </a:t>
            </a:r>
            <a:r>
              <a:rPr lang="en-US" b="1" dirty="0"/>
              <a:t> during FY20 – FY21 period.</a:t>
            </a:r>
            <a:r>
              <a:rPr lang="en-US" b="1" u="sng" dirty="0">
                <a:solidFill>
                  <a:srgbClr val="00FF36"/>
                </a:solidFill>
              </a:rPr>
              <a:t> </a:t>
            </a:r>
            <a:endParaRPr lang="en-IN" b="1" u="sng" dirty="0">
              <a:solidFill>
                <a:srgbClr val="00FF36"/>
              </a:solidFill>
            </a:endParaRPr>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pic>
        <p:nvPicPr>
          <p:cNvPr id="3" name="Picture 2">
            <a:extLst>
              <a:ext uri="{FF2B5EF4-FFF2-40B4-BE49-F238E27FC236}">
                <a16:creationId xmlns:a16="http://schemas.microsoft.com/office/drawing/2014/main" id="{3837C476-E17C-4C79-BEC5-9D313F148EB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51444" y="1738156"/>
            <a:ext cx="3391200" cy="4334400"/>
          </a:xfrm>
          <a:prstGeom prst="rect">
            <a:avLst/>
          </a:prstGeom>
        </p:spPr>
      </p:pic>
      <p:pic>
        <p:nvPicPr>
          <p:cNvPr id="5" name="Picture 4">
            <a:extLst>
              <a:ext uri="{FF2B5EF4-FFF2-40B4-BE49-F238E27FC236}">
                <a16:creationId xmlns:a16="http://schemas.microsoft.com/office/drawing/2014/main" id="{A29A0EC7-5216-4334-A18C-D1D2AC597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69" y="1738076"/>
            <a:ext cx="3391373" cy="4334480"/>
          </a:xfrm>
          <a:prstGeom prst="rect">
            <a:avLst/>
          </a:prstGeom>
        </p:spPr>
      </p:pic>
      <p:pic>
        <p:nvPicPr>
          <p:cNvPr id="8" name="Picture 7">
            <a:extLst>
              <a:ext uri="{FF2B5EF4-FFF2-40B4-BE49-F238E27FC236}">
                <a16:creationId xmlns:a16="http://schemas.microsoft.com/office/drawing/2014/main" id="{F76A35A2-413D-4BEA-A667-93D8397FC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156" y="2214392"/>
            <a:ext cx="2057687" cy="3381847"/>
          </a:xfrm>
          <a:prstGeom prst="rect">
            <a:avLst/>
          </a:prstGeom>
        </p:spPr>
      </p:pic>
      <p:sp>
        <p:nvSpPr>
          <p:cNvPr id="7" name="Slide Number Placeholder 6">
            <a:extLst>
              <a:ext uri="{FF2B5EF4-FFF2-40B4-BE49-F238E27FC236}">
                <a16:creationId xmlns:a16="http://schemas.microsoft.com/office/drawing/2014/main" id="{0840F1F5-5AA8-4937-B1BF-797477554280}"/>
              </a:ext>
            </a:extLst>
          </p:cNvPr>
          <p:cNvSpPr>
            <a:spLocks noGrp="1"/>
          </p:cNvSpPr>
          <p:nvPr>
            <p:ph type="sldNum" sz="quarter" idx="12"/>
          </p:nvPr>
        </p:nvSpPr>
        <p:spPr/>
        <p:txBody>
          <a:bodyPr/>
          <a:lstStyle/>
          <a:p>
            <a:fld id="{2844DEC4-8F14-416A-8677-78FF29B28FAF}" type="slidenum">
              <a:rPr lang="en-IN" smtClean="0"/>
              <a:t>12</a:t>
            </a:fld>
            <a:endParaRPr lang="en-IN"/>
          </a:p>
        </p:txBody>
      </p:sp>
    </p:spTree>
    <p:extLst>
      <p:ext uri="{BB962C8B-B14F-4D97-AF65-F5344CB8AC3E}">
        <p14:creationId xmlns:p14="http://schemas.microsoft.com/office/powerpoint/2010/main" val="765712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4332031" cy="646331"/>
          </a:xfrm>
          <a:prstGeom prst="rect">
            <a:avLst/>
          </a:prstGeom>
          <a:noFill/>
        </p:spPr>
        <p:txBody>
          <a:bodyPr wrap="square" rtlCol="0">
            <a:spAutoFit/>
          </a:bodyPr>
          <a:lstStyle/>
          <a:p>
            <a:r>
              <a:rPr lang="en-US" b="1" dirty="0"/>
              <a:t>Rangareddy leads in investments of </a:t>
            </a:r>
            <a:r>
              <a:rPr lang="en-US" b="1" dirty="0">
                <a:solidFill>
                  <a:schemeClr val="accent6"/>
                </a:solidFill>
              </a:rPr>
              <a:t>8663.79 Cr</a:t>
            </a:r>
            <a:r>
              <a:rPr lang="en-US" b="1" dirty="0"/>
              <a:t> followed in FY 2022.</a:t>
            </a:r>
            <a:endParaRPr lang="en-IN" b="1" dirty="0"/>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4332031"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pic>
        <p:nvPicPr>
          <p:cNvPr id="3" name="Picture 2">
            <a:extLst>
              <a:ext uri="{FF2B5EF4-FFF2-40B4-BE49-F238E27FC236}">
                <a16:creationId xmlns:a16="http://schemas.microsoft.com/office/drawing/2014/main" id="{3CFDB72B-9238-42A6-92A7-D202EAE27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69" y="1692488"/>
            <a:ext cx="3875295" cy="2066823"/>
          </a:xfrm>
          <a:prstGeom prst="rect">
            <a:avLst/>
          </a:prstGeom>
        </p:spPr>
      </p:pic>
      <p:pic>
        <p:nvPicPr>
          <p:cNvPr id="5" name="Picture 4">
            <a:extLst>
              <a:ext uri="{FF2B5EF4-FFF2-40B4-BE49-F238E27FC236}">
                <a16:creationId xmlns:a16="http://schemas.microsoft.com/office/drawing/2014/main" id="{5D91B4C5-71CE-4694-BA5C-E4C723D9C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217" y="1692488"/>
            <a:ext cx="4315427" cy="4372585"/>
          </a:xfrm>
          <a:prstGeom prst="rect">
            <a:avLst/>
          </a:prstGeom>
        </p:spPr>
      </p:pic>
      <p:cxnSp>
        <p:nvCxnSpPr>
          <p:cNvPr id="12" name="Straight Connector 11">
            <a:extLst>
              <a:ext uri="{FF2B5EF4-FFF2-40B4-BE49-F238E27FC236}">
                <a16:creationId xmlns:a16="http://schemas.microsoft.com/office/drawing/2014/main" id="{94C6FB87-1326-40CB-B993-413A6B7FF8B7}"/>
              </a:ext>
            </a:extLst>
          </p:cNvPr>
          <p:cNvCxnSpPr>
            <a:cxnSpLocks/>
          </p:cNvCxnSpPr>
          <p:nvPr/>
        </p:nvCxnSpPr>
        <p:spPr>
          <a:xfrm>
            <a:off x="7110669" y="1099930"/>
            <a:ext cx="4332031"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1D5A2F-64DA-49D7-A8ED-A013CA14C8D3}"/>
              </a:ext>
            </a:extLst>
          </p:cNvPr>
          <p:cNvSpPr txBox="1"/>
          <p:nvPr/>
        </p:nvSpPr>
        <p:spPr>
          <a:xfrm>
            <a:off x="7110668" y="411051"/>
            <a:ext cx="4332031" cy="646331"/>
          </a:xfrm>
          <a:prstGeom prst="rect">
            <a:avLst/>
          </a:prstGeom>
          <a:noFill/>
        </p:spPr>
        <p:txBody>
          <a:bodyPr wrap="square" rtlCol="0">
            <a:spAutoFit/>
          </a:bodyPr>
          <a:lstStyle/>
          <a:p>
            <a:r>
              <a:rPr lang="en-US" b="1" dirty="0">
                <a:solidFill>
                  <a:schemeClr val="accent6"/>
                </a:solidFill>
              </a:rPr>
              <a:t>Plastic and Rubber</a:t>
            </a:r>
            <a:r>
              <a:rPr lang="en-US" b="1" dirty="0"/>
              <a:t> being the common sector in all the top 3 districts</a:t>
            </a:r>
            <a:endParaRPr lang="en-IN" b="1" dirty="0"/>
          </a:p>
        </p:txBody>
      </p:sp>
      <p:cxnSp>
        <p:nvCxnSpPr>
          <p:cNvPr id="22" name="Straight Arrow Connector 21">
            <a:extLst>
              <a:ext uri="{FF2B5EF4-FFF2-40B4-BE49-F238E27FC236}">
                <a16:creationId xmlns:a16="http://schemas.microsoft.com/office/drawing/2014/main" id="{CDF944B3-D2C1-4EE6-9E52-AB35EE1F569D}"/>
              </a:ext>
            </a:extLst>
          </p:cNvPr>
          <p:cNvCxnSpPr>
            <a:cxnSpLocks/>
          </p:cNvCxnSpPr>
          <p:nvPr/>
        </p:nvCxnSpPr>
        <p:spPr>
          <a:xfrm>
            <a:off x="6864626" y="2597426"/>
            <a:ext cx="569844" cy="0"/>
          </a:xfrm>
          <a:prstGeom prst="straightConnector1">
            <a:avLst/>
          </a:prstGeom>
          <a:ln w="57150">
            <a:solidFill>
              <a:srgbClr val="E1C233"/>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8A835190-6282-4315-92F4-47241F736B03}"/>
              </a:ext>
            </a:extLst>
          </p:cNvPr>
          <p:cNvCxnSpPr>
            <a:cxnSpLocks/>
          </p:cNvCxnSpPr>
          <p:nvPr/>
        </p:nvCxnSpPr>
        <p:spPr>
          <a:xfrm>
            <a:off x="6832372" y="3931789"/>
            <a:ext cx="569844" cy="0"/>
          </a:xfrm>
          <a:prstGeom prst="straightConnector1">
            <a:avLst/>
          </a:prstGeom>
          <a:ln w="57150">
            <a:solidFill>
              <a:srgbClr val="E1C233"/>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A6C7BA7-47BE-4DF4-B9B6-8D99DA59B16F}"/>
              </a:ext>
            </a:extLst>
          </p:cNvPr>
          <p:cNvCxnSpPr>
            <a:cxnSpLocks/>
          </p:cNvCxnSpPr>
          <p:nvPr/>
        </p:nvCxnSpPr>
        <p:spPr>
          <a:xfrm>
            <a:off x="6942295" y="5866606"/>
            <a:ext cx="569844" cy="0"/>
          </a:xfrm>
          <a:prstGeom prst="straightConnector1">
            <a:avLst/>
          </a:prstGeom>
          <a:ln w="57150">
            <a:solidFill>
              <a:srgbClr val="E1C233"/>
            </a:solidFill>
            <a:tailEnd type="triangle"/>
          </a:ln>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EB5CC9AA-7B99-407C-B310-3F696D3CAAF7}"/>
              </a:ext>
            </a:extLst>
          </p:cNvPr>
          <p:cNvSpPr>
            <a:spLocks noGrp="1"/>
          </p:cNvSpPr>
          <p:nvPr>
            <p:ph type="sldNum" sz="quarter" idx="12"/>
          </p:nvPr>
        </p:nvSpPr>
        <p:spPr/>
        <p:txBody>
          <a:bodyPr/>
          <a:lstStyle/>
          <a:p>
            <a:fld id="{2844DEC4-8F14-416A-8677-78FF29B28FAF}" type="slidenum">
              <a:rPr lang="en-IN" smtClean="0"/>
              <a:t>13</a:t>
            </a:fld>
            <a:endParaRPr lang="en-IN"/>
          </a:p>
        </p:txBody>
      </p:sp>
    </p:spTree>
    <p:extLst>
      <p:ext uri="{BB962C8B-B14F-4D97-AF65-F5344CB8AC3E}">
        <p14:creationId xmlns:p14="http://schemas.microsoft.com/office/powerpoint/2010/main" val="147629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solidFill>
                  <a:schemeClr val="accent6"/>
                </a:solidFill>
              </a:rPr>
              <a:t>Q1 and Q4 </a:t>
            </a:r>
            <a:r>
              <a:rPr lang="en-US" b="1" dirty="0"/>
              <a:t>are having</a:t>
            </a:r>
            <a:r>
              <a:rPr lang="en-US" b="1" dirty="0">
                <a:solidFill>
                  <a:schemeClr val="accent6"/>
                </a:solidFill>
              </a:rPr>
              <a:t> </a:t>
            </a:r>
            <a:r>
              <a:rPr lang="en-US" b="1" dirty="0"/>
              <a:t>same trend for Total Investment, Total vehicle sales and Total stamp revenue generated. </a:t>
            </a:r>
            <a:endParaRPr lang="en-IN" b="1" dirty="0"/>
          </a:p>
        </p:txBody>
      </p:sp>
      <p:pic>
        <p:nvPicPr>
          <p:cNvPr id="10" name="Picture 9">
            <a:extLst>
              <a:ext uri="{FF2B5EF4-FFF2-40B4-BE49-F238E27FC236}">
                <a16:creationId xmlns:a16="http://schemas.microsoft.com/office/drawing/2014/main" id="{A8D60867-74D2-401C-9A43-EFB3F82FD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68" y="1385999"/>
            <a:ext cx="5759999" cy="5371857"/>
          </a:xfrm>
          <a:prstGeom prst="rect">
            <a:avLst/>
          </a:prstGeom>
        </p:spPr>
      </p:pic>
      <p:sp>
        <p:nvSpPr>
          <p:cNvPr id="7" name="Rectangle 6">
            <a:extLst>
              <a:ext uri="{FF2B5EF4-FFF2-40B4-BE49-F238E27FC236}">
                <a16:creationId xmlns:a16="http://schemas.microsoft.com/office/drawing/2014/main" id="{17A0FD7B-DB08-4048-9C6B-BD43F5023FFF}"/>
              </a:ext>
            </a:extLst>
          </p:cNvPr>
          <p:cNvSpPr/>
          <p:nvPr/>
        </p:nvSpPr>
        <p:spPr>
          <a:xfrm>
            <a:off x="886265" y="1716258"/>
            <a:ext cx="1350498" cy="506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F6124D0-8EEF-44B2-BCEF-C131D40D18CE}"/>
              </a:ext>
            </a:extLst>
          </p:cNvPr>
          <p:cNvSpPr/>
          <p:nvPr/>
        </p:nvSpPr>
        <p:spPr>
          <a:xfrm>
            <a:off x="4745502" y="1688122"/>
            <a:ext cx="1350498" cy="5069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AD5ED2C1-8C7F-4F5E-8803-4E7467F5BDD9}"/>
              </a:ext>
            </a:extLst>
          </p:cNvPr>
          <p:cNvSpPr>
            <a:spLocks noGrp="1"/>
          </p:cNvSpPr>
          <p:nvPr>
            <p:ph type="sldNum" sz="quarter" idx="12"/>
          </p:nvPr>
        </p:nvSpPr>
        <p:spPr/>
        <p:txBody>
          <a:bodyPr/>
          <a:lstStyle/>
          <a:p>
            <a:fld id="{2844DEC4-8F14-416A-8677-78FF29B28FAF}" type="slidenum">
              <a:rPr lang="en-IN" smtClean="0"/>
              <a:t>14</a:t>
            </a:fld>
            <a:endParaRPr lang="en-IN"/>
          </a:p>
        </p:txBody>
      </p:sp>
    </p:spTree>
    <p:extLst>
      <p:ext uri="{BB962C8B-B14F-4D97-AF65-F5344CB8AC3E}">
        <p14:creationId xmlns:p14="http://schemas.microsoft.com/office/powerpoint/2010/main" val="68286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11023275" cy="646331"/>
          </a:xfrm>
          <a:prstGeom prst="rect">
            <a:avLst/>
          </a:prstGeom>
          <a:noFill/>
        </p:spPr>
        <p:txBody>
          <a:bodyPr wrap="square" rtlCol="0">
            <a:spAutoFit/>
          </a:bodyPr>
          <a:lstStyle/>
          <a:p>
            <a:r>
              <a:rPr lang="en-US" b="1" dirty="0">
                <a:solidFill>
                  <a:schemeClr val="accent6"/>
                </a:solidFill>
              </a:rPr>
              <a:t>Food Processing</a:t>
            </a:r>
            <a:r>
              <a:rPr lang="en-US" b="1" dirty="0"/>
              <a:t> sector has mad investment in all 33 districts closely followed by Construction materials and Other sector with 32 districts.</a:t>
            </a:r>
            <a:endParaRPr lang="en-IN" b="1" dirty="0"/>
          </a:p>
        </p:txBody>
      </p:sp>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47C6BD-9D8A-4C9E-81CA-09CC688E8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68" y="1375974"/>
            <a:ext cx="4725731" cy="5070975"/>
          </a:xfrm>
          <a:prstGeom prst="rect">
            <a:avLst/>
          </a:prstGeom>
        </p:spPr>
      </p:pic>
      <p:sp>
        <p:nvSpPr>
          <p:cNvPr id="4" name="Slide Number Placeholder 3">
            <a:extLst>
              <a:ext uri="{FF2B5EF4-FFF2-40B4-BE49-F238E27FC236}">
                <a16:creationId xmlns:a16="http://schemas.microsoft.com/office/drawing/2014/main" id="{F332073E-344A-47A8-8A5C-BBC882DAC80C}"/>
              </a:ext>
            </a:extLst>
          </p:cNvPr>
          <p:cNvSpPr>
            <a:spLocks noGrp="1"/>
          </p:cNvSpPr>
          <p:nvPr>
            <p:ph type="sldNum" sz="quarter" idx="12"/>
          </p:nvPr>
        </p:nvSpPr>
        <p:spPr/>
        <p:txBody>
          <a:bodyPr/>
          <a:lstStyle/>
          <a:p>
            <a:fld id="{2844DEC4-8F14-416A-8677-78FF29B28FAF}" type="slidenum">
              <a:rPr lang="en-IN" smtClean="0"/>
              <a:t>15</a:t>
            </a:fld>
            <a:endParaRPr lang="en-IN"/>
          </a:p>
        </p:txBody>
      </p:sp>
    </p:spTree>
    <p:extLst>
      <p:ext uri="{BB962C8B-B14F-4D97-AF65-F5344CB8AC3E}">
        <p14:creationId xmlns:p14="http://schemas.microsoft.com/office/powerpoint/2010/main" val="148534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153B14D-DE3A-49E7-B9C8-2511D4CDB737}"/>
              </a:ext>
            </a:extLst>
          </p:cNvPr>
          <p:cNvGrpSpPr/>
          <p:nvPr/>
        </p:nvGrpSpPr>
        <p:grpSpPr>
          <a:xfrm>
            <a:off x="519369" y="1716258"/>
            <a:ext cx="3730736" cy="2333642"/>
            <a:chOff x="7811908" y="1375974"/>
            <a:chExt cx="3730736" cy="2333642"/>
          </a:xfrm>
        </p:grpSpPr>
        <p:pic>
          <p:nvPicPr>
            <p:cNvPr id="10" name="Picture 9">
              <a:extLst>
                <a:ext uri="{FF2B5EF4-FFF2-40B4-BE49-F238E27FC236}">
                  <a16:creationId xmlns:a16="http://schemas.microsoft.com/office/drawing/2014/main" id="{92B0FD97-5ACD-4384-B995-E537A118A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08" y="1375974"/>
              <a:ext cx="2562583" cy="876422"/>
            </a:xfrm>
            <a:prstGeom prst="rect">
              <a:avLst/>
            </a:prstGeom>
          </p:spPr>
        </p:pic>
        <p:cxnSp>
          <p:nvCxnSpPr>
            <p:cNvPr id="15" name="Connector: Curved 14">
              <a:extLst>
                <a:ext uri="{FF2B5EF4-FFF2-40B4-BE49-F238E27FC236}">
                  <a16:creationId xmlns:a16="http://schemas.microsoft.com/office/drawing/2014/main" id="{AFCF24E2-0356-4DA8-9A87-61950909918B}"/>
                </a:ext>
              </a:extLst>
            </p:cNvPr>
            <p:cNvCxnSpPr>
              <a:cxnSpLocks/>
            </p:cNvCxnSpPr>
            <p:nvPr/>
          </p:nvCxnSpPr>
          <p:spPr>
            <a:xfrm rot="5400000" flipH="1" flipV="1">
              <a:off x="8712200" y="2133600"/>
              <a:ext cx="1066800" cy="9144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D4F355-4AE6-4D0C-BF90-0E6BFDCD5365}"/>
                </a:ext>
              </a:extLst>
            </p:cNvPr>
            <p:cNvSpPr txBox="1"/>
            <p:nvPr/>
          </p:nvSpPr>
          <p:spPr>
            <a:xfrm>
              <a:off x="7811908" y="3063285"/>
              <a:ext cx="3730736" cy="646331"/>
            </a:xfrm>
            <a:prstGeom prst="rect">
              <a:avLst/>
            </a:prstGeom>
            <a:noFill/>
          </p:spPr>
          <p:txBody>
            <a:bodyPr wrap="square" rtlCol="0">
              <a:spAutoFit/>
            </a:bodyPr>
            <a:lstStyle/>
            <a:p>
              <a:r>
                <a:rPr lang="en-US" dirty="0"/>
                <a:t>Rangareddy has 19 different sectors out of 20 invested</a:t>
              </a:r>
              <a:endParaRPr lang="en-IN" dirty="0"/>
            </a:p>
          </p:txBody>
        </p:sp>
      </p:grpSp>
      <p:pic>
        <p:nvPicPr>
          <p:cNvPr id="5" name="Picture 4">
            <a:extLst>
              <a:ext uri="{FF2B5EF4-FFF2-40B4-BE49-F238E27FC236}">
                <a16:creationId xmlns:a16="http://schemas.microsoft.com/office/drawing/2014/main" id="{32E048D1-E165-496B-BD27-9A21784D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003" y="1266092"/>
            <a:ext cx="6382641" cy="5180853"/>
          </a:xfrm>
          <a:prstGeom prst="rect">
            <a:avLst/>
          </a:prstGeom>
        </p:spPr>
      </p:pic>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646331"/>
          </a:xfrm>
          <a:prstGeom prst="rect">
            <a:avLst/>
          </a:prstGeom>
          <a:noFill/>
        </p:spPr>
        <p:txBody>
          <a:bodyPr wrap="square" rtlCol="0">
            <a:spAutoFit/>
          </a:bodyPr>
          <a:lstStyle/>
          <a:p>
            <a:r>
              <a:rPr lang="en-US" b="1" dirty="0"/>
              <a:t>Rangareddy is the </a:t>
            </a:r>
            <a:r>
              <a:rPr lang="en-US" b="1" dirty="0">
                <a:solidFill>
                  <a:schemeClr val="accent6"/>
                </a:solidFill>
              </a:rPr>
              <a:t>most versatile</a:t>
            </a:r>
            <a:r>
              <a:rPr lang="en-US" b="1" dirty="0"/>
              <a:t> district in terms of sectoral investments having almost 19 sectors except Thermal nuclear power plant.</a:t>
            </a:r>
            <a:endParaRPr lang="en-IN" b="1" dirty="0"/>
          </a:p>
        </p:txBody>
      </p:sp>
      <p:sp>
        <p:nvSpPr>
          <p:cNvPr id="7" name="Slide Number Placeholder 6">
            <a:extLst>
              <a:ext uri="{FF2B5EF4-FFF2-40B4-BE49-F238E27FC236}">
                <a16:creationId xmlns:a16="http://schemas.microsoft.com/office/drawing/2014/main" id="{2AC10D90-E13F-4C13-BDEA-D959AB883E8B}"/>
              </a:ext>
            </a:extLst>
          </p:cNvPr>
          <p:cNvSpPr>
            <a:spLocks noGrp="1"/>
          </p:cNvSpPr>
          <p:nvPr>
            <p:ph type="sldNum" sz="quarter" idx="12"/>
          </p:nvPr>
        </p:nvSpPr>
        <p:spPr/>
        <p:txBody>
          <a:bodyPr/>
          <a:lstStyle/>
          <a:p>
            <a:fld id="{2844DEC4-8F14-416A-8677-78FF29B28FAF}" type="slidenum">
              <a:rPr lang="en-IN" smtClean="0"/>
              <a:t>16</a:t>
            </a:fld>
            <a:endParaRPr lang="en-IN"/>
          </a:p>
        </p:txBody>
      </p:sp>
    </p:spTree>
    <p:extLst>
      <p:ext uri="{BB962C8B-B14F-4D97-AF65-F5344CB8AC3E}">
        <p14:creationId xmlns:p14="http://schemas.microsoft.com/office/powerpoint/2010/main" val="196166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646331"/>
          </a:xfrm>
          <a:prstGeom prst="rect">
            <a:avLst/>
          </a:prstGeom>
          <a:noFill/>
        </p:spPr>
        <p:txBody>
          <a:bodyPr wrap="square" rtlCol="0">
            <a:spAutoFit/>
          </a:bodyPr>
          <a:lstStyle/>
          <a:p>
            <a:r>
              <a:rPr lang="en-US" b="1" dirty="0">
                <a:solidFill>
                  <a:schemeClr val="accent6"/>
                </a:solidFill>
              </a:rPr>
              <a:t>Pharmaceuticals</a:t>
            </a:r>
            <a:r>
              <a:rPr lang="en-US" b="1" dirty="0"/>
              <a:t>, </a:t>
            </a:r>
            <a:r>
              <a:rPr lang="en-US" b="1" dirty="0">
                <a:solidFill>
                  <a:schemeClr val="accent6"/>
                </a:solidFill>
              </a:rPr>
              <a:t>Plastics and Rubber</a:t>
            </a:r>
            <a:r>
              <a:rPr lang="en-US" b="1" dirty="0"/>
              <a:t>, </a:t>
            </a:r>
            <a:r>
              <a:rPr lang="en-US" b="1" dirty="0">
                <a:solidFill>
                  <a:schemeClr val="accent6"/>
                </a:solidFill>
              </a:rPr>
              <a:t>Real Estate</a:t>
            </a:r>
            <a:r>
              <a:rPr lang="en-US" b="1" dirty="0"/>
              <a:t>, </a:t>
            </a:r>
            <a:r>
              <a:rPr lang="en-US" b="1" dirty="0">
                <a:solidFill>
                  <a:schemeClr val="accent6"/>
                </a:solidFill>
              </a:rPr>
              <a:t>Engineering</a:t>
            </a:r>
            <a:r>
              <a:rPr lang="en-US" b="1" dirty="0"/>
              <a:t> and </a:t>
            </a:r>
            <a:r>
              <a:rPr lang="en-US" b="1" dirty="0">
                <a:solidFill>
                  <a:schemeClr val="accent6"/>
                </a:solidFill>
              </a:rPr>
              <a:t>Food processing </a:t>
            </a:r>
            <a:r>
              <a:rPr lang="en-US" b="1" dirty="0"/>
              <a:t>sectors contributes more than </a:t>
            </a:r>
            <a:r>
              <a:rPr lang="en-US" b="1" u="sng" dirty="0"/>
              <a:t>60 %</a:t>
            </a:r>
            <a:r>
              <a:rPr lang="en-US" b="1" dirty="0"/>
              <a:t> of the total Investments. </a:t>
            </a:r>
            <a:endParaRPr lang="en-IN" b="1" dirty="0"/>
          </a:p>
        </p:txBody>
      </p:sp>
      <p:pic>
        <p:nvPicPr>
          <p:cNvPr id="3" name="Picture 2">
            <a:extLst>
              <a:ext uri="{FF2B5EF4-FFF2-40B4-BE49-F238E27FC236}">
                <a16:creationId xmlns:a16="http://schemas.microsoft.com/office/drawing/2014/main" id="{41E95217-F05D-4805-B994-D03B919D13C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18400" y="1386000"/>
            <a:ext cx="9699026" cy="5144400"/>
          </a:xfrm>
          <a:prstGeom prst="rect">
            <a:avLst/>
          </a:prstGeom>
          <a:ln>
            <a:solidFill>
              <a:schemeClr val="bg1">
                <a:lumMod val="75000"/>
              </a:schemeClr>
            </a:solidFill>
          </a:ln>
        </p:spPr>
      </p:pic>
      <p:sp>
        <p:nvSpPr>
          <p:cNvPr id="5" name="Slide Number Placeholder 4">
            <a:extLst>
              <a:ext uri="{FF2B5EF4-FFF2-40B4-BE49-F238E27FC236}">
                <a16:creationId xmlns:a16="http://schemas.microsoft.com/office/drawing/2014/main" id="{F620F465-0F9A-4ECD-ACEA-9BEADF4CF4BA}"/>
              </a:ext>
            </a:extLst>
          </p:cNvPr>
          <p:cNvSpPr>
            <a:spLocks noGrp="1"/>
          </p:cNvSpPr>
          <p:nvPr>
            <p:ph type="sldNum" sz="quarter" idx="12"/>
          </p:nvPr>
        </p:nvSpPr>
        <p:spPr/>
        <p:txBody>
          <a:bodyPr/>
          <a:lstStyle/>
          <a:p>
            <a:fld id="{2844DEC4-8F14-416A-8677-78FF29B28FAF}" type="slidenum">
              <a:rPr lang="en-IN" smtClean="0"/>
              <a:t>17</a:t>
            </a:fld>
            <a:endParaRPr lang="en-IN"/>
          </a:p>
        </p:txBody>
      </p:sp>
    </p:spTree>
    <p:extLst>
      <p:ext uri="{BB962C8B-B14F-4D97-AF65-F5344CB8AC3E}">
        <p14:creationId xmlns:p14="http://schemas.microsoft.com/office/powerpoint/2010/main" val="158068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233307-5C14-4879-98A1-428F68A36431}"/>
              </a:ext>
            </a:extLst>
          </p:cNvPr>
          <p:cNvSpPr txBox="1"/>
          <p:nvPr/>
        </p:nvSpPr>
        <p:spPr>
          <a:xfrm>
            <a:off x="4651513" y="5314122"/>
            <a:ext cx="6891131" cy="646331"/>
          </a:xfrm>
          <a:prstGeom prst="rect">
            <a:avLst/>
          </a:prstGeom>
          <a:noFill/>
        </p:spPr>
        <p:txBody>
          <a:bodyPr wrap="square" rtlCol="0">
            <a:spAutoFit/>
          </a:bodyPr>
          <a:lstStyle/>
          <a:p>
            <a:endParaRPr lang="en-US" dirty="0"/>
          </a:p>
          <a:p>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solidFill>
                  <a:schemeClr val="accent6"/>
                </a:solidFill>
              </a:rPr>
              <a:t>Rangareddy</a:t>
            </a:r>
            <a:r>
              <a:rPr lang="en-US" b="1" dirty="0"/>
              <a:t>, </a:t>
            </a:r>
            <a:r>
              <a:rPr lang="en-US" b="1" dirty="0">
                <a:solidFill>
                  <a:schemeClr val="accent6"/>
                </a:solidFill>
              </a:rPr>
              <a:t>Sangareddy</a:t>
            </a:r>
            <a:r>
              <a:rPr lang="en-US" b="1" dirty="0"/>
              <a:t> and </a:t>
            </a:r>
            <a:r>
              <a:rPr lang="en-US" b="1" dirty="0">
                <a:solidFill>
                  <a:schemeClr val="accent6"/>
                </a:solidFill>
              </a:rPr>
              <a:t>Medchal_Malkajgiri </a:t>
            </a:r>
            <a:r>
              <a:rPr lang="en-US" b="1" dirty="0"/>
              <a:t>contribute </a:t>
            </a:r>
            <a:r>
              <a:rPr lang="en-US" b="1" u="sng" dirty="0"/>
              <a:t>~66 % </a:t>
            </a:r>
            <a:r>
              <a:rPr lang="en-US" b="1" dirty="0"/>
              <a:t>of total Investments </a:t>
            </a:r>
            <a:endParaRPr lang="en-IN" b="1" dirty="0"/>
          </a:p>
        </p:txBody>
      </p:sp>
      <p:pic>
        <p:nvPicPr>
          <p:cNvPr id="7" name="Picture 6">
            <a:extLst>
              <a:ext uri="{FF2B5EF4-FFF2-40B4-BE49-F238E27FC236}">
                <a16:creationId xmlns:a16="http://schemas.microsoft.com/office/drawing/2014/main" id="{DD0EC4C3-339E-4A81-BB82-368C47E24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68" y="1385999"/>
            <a:ext cx="8146329" cy="4775641"/>
          </a:xfrm>
          <a:prstGeom prst="rect">
            <a:avLst/>
          </a:prstGeom>
          <a:ln>
            <a:solidFill>
              <a:schemeClr val="bg1">
                <a:lumMod val="75000"/>
              </a:schemeClr>
            </a:solidFill>
          </a:ln>
        </p:spPr>
      </p:pic>
      <p:sp>
        <p:nvSpPr>
          <p:cNvPr id="4" name="Slide Number Placeholder 3">
            <a:extLst>
              <a:ext uri="{FF2B5EF4-FFF2-40B4-BE49-F238E27FC236}">
                <a16:creationId xmlns:a16="http://schemas.microsoft.com/office/drawing/2014/main" id="{60B3E8FA-4826-4246-90C1-78DEF0B1EB1C}"/>
              </a:ext>
            </a:extLst>
          </p:cNvPr>
          <p:cNvSpPr>
            <a:spLocks noGrp="1"/>
          </p:cNvSpPr>
          <p:nvPr>
            <p:ph type="sldNum" sz="quarter" idx="12"/>
          </p:nvPr>
        </p:nvSpPr>
        <p:spPr/>
        <p:txBody>
          <a:bodyPr/>
          <a:lstStyle/>
          <a:p>
            <a:fld id="{2844DEC4-8F14-416A-8677-78FF29B28FAF}" type="slidenum">
              <a:rPr lang="en-IN" smtClean="0"/>
              <a:t>18</a:t>
            </a:fld>
            <a:endParaRPr lang="en-IN"/>
          </a:p>
        </p:txBody>
      </p:sp>
    </p:spTree>
    <p:extLst>
      <p:ext uri="{BB962C8B-B14F-4D97-AF65-F5344CB8AC3E}">
        <p14:creationId xmlns:p14="http://schemas.microsoft.com/office/powerpoint/2010/main" val="29166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t>Sectoral Investment trend pattern</a:t>
            </a:r>
            <a:endParaRPr lang="en-IN" b="1" dirty="0"/>
          </a:p>
        </p:txBody>
      </p:sp>
      <p:sp>
        <p:nvSpPr>
          <p:cNvPr id="4" name="TextBox 3">
            <a:extLst>
              <a:ext uri="{FF2B5EF4-FFF2-40B4-BE49-F238E27FC236}">
                <a16:creationId xmlns:a16="http://schemas.microsoft.com/office/drawing/2014/main" id="{EEC94619-3DBF-4495-8AF1-F16E515E00F0}"/>
              </a:ext>
            </a:extLst>
          </p:cNvPr>
          <p:cNvSpPr txBox="1"/>
          <p:nvPr/>
        </p:nvSpPr>
        <p:spPr>
          <a:xfrm>
            <a:off x="519369" y="1922634"/>
            <a:ext cx="4923488"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Engineering</a:t>
            </a:r>
            <a:r>
              <a:rPr lang="en-US" dirty="0"/>
              <a:t> Sector has been seeing frequent investment around </a:t>
            </a:r>
            <a:r>
              <a:rPr lang="en-US" b="1" dirty="0"/>
              <a:t>Q1</a:t>
            </a:r>
            <a:r>
              <a:rPr lang="en-US" dirty="0"/>
              <a:t> in FY 2020 and FY 2022.</a:t>
            </a:r>
          </a:p>
          <a:p>
            <a:endParaRPr lang="en-US" dirty="0"/>
          </a:p>
          <a:p>
            <a:pPr marL="285750" indent="-285750">
              <a:buFont typeface="Arial" panose="020B0604020202020204" pitchFamily="34" charset="0"/>
              <a:buChar char="•"/>
            </a:pPr>
            <a:r>
              <a:rPr lang="en-IN" b="1" dirty="0"/>
              <a:t>Other</a:t>
            </a:r>
            <a:r>
              <a:rPr lang="en-IN" dirty="0"/>
              <a:t> sector has been seeing usual  Investment pattern in </a:t>
            </a:r>
            <a:r>
              <a:rPr lang="en-IN" b="1" dirty="0"/>
              <a:t>Q1 and Q3</a:t>
            </a:r>
            <a:r>
              <a:rPr lang="en-IN" dirty="0"/>
              <a:t>.</a:t>
            </a:r>
          </a:p>
          <a:p>
            <a:endParaRPr lang="en-IN" dirty="0"/>
          </a:p>
          <a:p>
            <a:pPr marL="285750" indent="-285750">
              <a:buFont typeface="Arial" panose="020B0604020202020204" pitchFamily="34" charset="0"/>
              <a:buChar char="•"/>
            </a:pPr>
            <a:r>
              <a:rPr lang="en-IN" dirty="0"/>
              <a:t>Most big Investments in </a:t>
            </a:r>
            <a:r>
              <a:rPr lang="en-IN" b="1" dirty="0"/>
              <a:t>solar and other renewable energy</a:t>
            </a:r>
            <a:r>
              <a:rPr lang="en-IN" dirty="0"/>
              <a:t> has been seeing Investments in </a:t>
            </a:r>
            <a:r>
              <a:rPr lang="en-IN" b="1" dirty="0"/>
              <a:t>Q1 and Q3</a:t>
            </a:r>
            <a:r>
              <a:rPr lang="en-IN" dirty="0"/>
              <a:t>.</a:t>
            </a:r>
          </a:p>
        </p:txBody>
      </p:sp>
      <p:sp>
        <p:nvSpPr>
          <p:cNvPr id="2" name="TextBox 1">
            <a:extLst>
              <a:ext uri="{FF2B5EF4-FFF2-40B4-BE49-F238E27FC236}">
                <a16:creationId xmlns:a16="http://schemas.microsoft.com/office/drawing/2014/main" id="{8A494D1B-B295-4761-BB9C-515D03C2AC65}"/>
              </a:ext>
            </a:extLst>
          </p:cNvPr>
          <p:cNvSpPr txBox="1"/>
          <p:nvPr/>
        </p:nvSpPr>
        <p:spPr>
          <a:xfrm>
            <a:off x="7228114" y="1922634"/>
            <a:ext cx="4314530" cy="4524315"/>
          </a:xfrm>
          <a:prstGeom prst="rect">
            <a:avLst/>
          </a:prstGeom>
          <a:noFill/>
        </p:spPr>
        <p:txBody>
          <a:bodyPr wrap="square" rtlCol="0">
            <a:spAutoFit/>
          </a:bodyPr>
          <a:lstStyle/>
          <a:p>
            <a:pPr marL="285750" indent="-285750">
              <a:buFont typeface="Arial" panose="020B0604020202020204" pitchFamily="34" charset="0"/>
              <a:buChar char="•"/>
            </a:pPr>
            <a:r>
              <a:rPr lang="en-IN" b="1" dirty="0"/>
              <a:t>Pharmaceuticals and chemicals </a:t>
            </a:r>
            <a:r>
              <a:rPr lang="en-IN" dirty="0"/>
              <a:t>is seeing Investment patterns in </a:t>
            </a:r>
            <a:r>
              <a:rPr lang="en-IN" b="1" dirty="0"/>
              <a:t>Q2 - Q4.</a:t>
            </a:r>
          </a:p>
          <a:p>
            <a:endParaRPr lang="en-IN" dirty="0"/>
          </a:p>
          <a:p>
            <a:pPr marL="285750" indent="-285750">
              <a:buFont typeface="Arial" panose="020B0604020202020204" pitchFamily="34" charset="0"/>
              <a:buChar char="•"/>
            </a:pPr>
            <a:r>
              <a:rPr lang="en-IN" b="1" dirty="0"/>
              <a:t>Real estate, Industrial Parks and IT buildings</a:t>
            </a:r>
            <a:r>
              <a:rPr lang="en-IN" dirty="0"/>
              <a:t> is seeing mild Investment pattern in </a:t>
            </a:r>
            <a:r>
              <a:rPr lang="en-IN" b="1" dirty="0"/>
              <a:t>Q4.</a:t>
            </a:r>
          </a:p>
          <a:p>
            <a:endParaRPr lang="en-IN" dirty="0"/>
          </a:p>
          <a:p>
            <a:pPr marL="285750" indent="-285750">
              <a:buFont typeface="Arial" panose="020B0604020202020204" pitchFamily="34" charset="0"/>
              <a:buChar char="•"/>
            </a:pPr>
            <a:r>
              <a:rPr lang="en-IN" b="1" dirty="0"/>
              <a:t>Wood and leathers</a:t>
            </a:r>
            <a:r>
              <a:rPr lang="en-IN" dirty="0"/>
              <a:t> is seeing Investment pattern in </a:t>
            </a:r>
            <a:r>
              <a:rPr lang="en-IN" b="1" dirty="0"/>
              <a:t>Q2 - Q4</a:t>
            </a:r>
            <a:r>
              <a:rPr lang="en-IN" dirty="0"/>
              <a:t>.</a:t>
            </a:r>
          </a:p>
          <a:p>
            <a:endParaRPr lang="en-IN" dirty="0"/>
          </a:p>
          <a:p>
            <a:pPr marL="285750" indent="-285750">
              <a:buFont typeface="Arial" panose="020B0604020202020204" pitchFamily="34" charset="0"/>
              <a:buChar char="•"/>
            </a:pPr>
            <a:r>
              <a:rPr lang="en-IN" b="1" dirty="0"/>
              <a:t>R&amp;D</a:t>
            </a:r>
            <a:r>
              <a:rPr lang="en-IN" dirty="0"/>
              <a:t> sector is seeing Investment pattern of  </a:t>
            </a:r>
            <a:r>
              <a:rPr lang="en-IN" b="1" dirty="0"/>
              <a:t>Q2 - Q4</a:t>
            </a:r>
            <a:r>
              <a:rPr lang="en-IN" dirty="0"/>
              <a:t> repetition.</a:t>
            </a:r>
          </a:p>
          <a:p>
            <a:endParaRPr lang="en-IN" dirty="0"/>
          </a:p>
          <a:p>
            <a:pPr marL="285750" indent="-285750">
              <a:buFont typeface="Arial" panose="020B0604020202020204" pitchFamily="34" charset="0"/>
              <a:buChar char="•"/>
            </a:pPr>
            <a:r>
              <a:rPr lang="en-IN" b="1" dirty="0"/>
              <a:t>Textile</a:t>
            </a:r>
            <a:r>
              <a:rPr lang="en-IN" dirty="0"/>
              <a:t> sector is seeing Investment patterns in </a:t>
            </a:r>
            <a:r>
              <a:rPr lang="en-IN" b="1" dirty="0"/>
              <a:t>Q2.</a:t>
            </a:r>
          </a:p>
          <a:p>
            <a:pPr marL="285750" indent="-285750">
              <a:buFont typeface="Arial" panose="020B0604020202020204" pitchFamily="34" charset="0"/>
              <a:buChar char="•"/>
            </a:pPr>
            <a:endParaRPr lang="en-IN" dirty="0"/>
          </a:p>
        </p:txBody>
      </p:sp>
      <p:sp>
        <p:nvSpPr>
          <p:cNvPr id="3" name="TextBox 2">
            <a:extLst>
              <a:ext uri="{FF2B5EF4-FFF2-40B4-BE49-F238E27FC236}">
                <a16:creationId xmlns:a16="http://schemas.microsoft.com/office/drawing/2014/main" id="{7C08053A-2C88-41FF-9BCD-21CD55A5A1BB}"/>
              </a:ext>
            </a:extLst>
          </p:cNvPr>
          <p:cNvSpPr txBox="1"/>
          <p:nvPr/>
        </p:nvSpPr>
        <p:spPr>
          <a:xfrm>
            <a:off x="769893" y="1262743"/>
            <a:ext cx="4281078" cy="369332"/>
          </a:xfrm>
          <a:prstGeom prst="rect">
            <a:avLst/>
          </a:prstGeom>
          <a:noFill/>
        </p:spPr>
        <p:txBody>
          <a:bodyPr wrap="square" rtlCol="0">
            <a:spAutoFit/>
          </a:bodyPr>
          <a:lstStyle/>
          <a:p>
            <a:pPr algn="ctr"/>
            <a:r>
              <a:rPr lang="en-US" b="1" dirty="0"/>
              <a:t>Odd Quarter Investments</a:t>
            </a:r>
            <a:endParaRPr lang="en-IN" b="1" dirty="0"/>
          </a:p>
        </p:txBody>
      </p:sp>
      <p:sp>
        <p:nvSpPr>
          <p:cNvPr id="9" name="TextBox 8">
            <a:extLst>
              <a:ext uri="{FF2B5EF4-FFF2-40B4-BE49-F238E27FC236}">
                <a16:creationId xmlns:a16="http://schemas.microsoft.com/office/drawing/2014/main" id="{6CE7B090-15F8-4C14-A07E-8A9BED2EBF84}"/>
              </a:ext>
            </a:extLst>
          </p:cNvPr>
          <p:cNvSpPr txBox="1"/>
          <p:nvPr/>
        </p:nvSpPr>
        <p:spPr>
          <a:xfrm>
            <a:off x="7261566" y="1262743"/>
            <a:ext cx="4281078" cy="369332"/>
          </a:xfrm>
          <a:prstGeom prst="rect">
            <a:avLst/>
          </a:prstGeom>
          <a:noFill/>
        </p:spPr>
        <p:txBody>
          <a:bodyPr wrap="square" rtlCol="0">
            <a:spAutoFit/>
          </a:bodyPr>
          <a:lstStyle/>
          <a:p>
            <a:pPr algn="ctr"/>
            <a:r>
              <a:rPr lang="en-US" b="1" dirty="0"/>
              <a:t>Even Quarter Investments</a:t>
            </a:r>
            <a:endParaRPr lang="en-IN" b="1" dirty="0"/>
          </a:p>
        </p:txBody>
      </p:sp>
      <p:cxnSp>
        <p:nvCxnSpPr>
          <p:cNvPr id="10" name="Straight Connector 9">
            <a:extLst>
              <a:ext uri="{FF2B5EF4-FFF2-40B4-BE49-F238E27FC236}">
                <a16:creationId xmlns:a16="http://schemas.microsoft.com/office/drawing/2014/main" id="{B3123A57-20F3-4527-8E9A-84222F4E83B3}"/>
              </a:ext>
            </a:extLst>
          </p:cNvPr>
          <p:cNvCxnSpPr>
            <a:cxnSpLocks/>
          </p:cNvCxnSpPr>
          <p:nvPr/>
        </p:nvCxnSpPr>
        <p:spPr>
          <a:xfrm>
            <a:off x="519369" y="1714233"/>
            <a:ext cx="4670457" cy="0"/>
          </a:xfrm>
          <a:prstGeom prst="line">
            <a:avLst/>
          </a:prstGeom>
          <a:ln>
            <a:solidFill>
              <a:schemeClr val="accent3">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0A4963-3A91-4301-9A83-6DBA1AC8513C}"/>
              </a:ext>
            </a:extLst>
          </p:cNvPr>
          <p:cNvCxnSpPr>
            <a:cxnSpLocks/>
          </p:cNvCxnSpPr>
          <p:nvPr/>
        </p:nvCxnSpPr>
        <p:spPr>
          <a:xfrm>
            <a:off x="6872187" y="1742488"/>
            <a:ext cx="4670457" cy="0"/>
          </a:xfrm>
          <a:prstGeom prst="line">
            <a:avLst/>
          </a:prstGeom>
          <a:ln>
            <a:solidFill>
              <a:schemeClr val="accent3">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2FF7D7-647F-4ECE-9BE5-1277D9CE080E}"/>
              </a:ext>
            </a:extLst>
          </p:cNvPr>
          <p:cNvSpPr txBox="1"/>
          <p:nvPr/>
        </p:nvSpPr>
        <p:spPr>
          <a:xfrm>
            <a:off x="519369" y="5800618"/>
            <a:ext cx="4923488" cy="646331"/>
          </a:xfrm>
          <a:prstGeom prst="rect">
            <a:avLst/>
          </a:prstGeom>
          <a:noFill/>
        </p:spPr>
        <p:txBody>
          <a:bodyPr wrap="square" rtlCol="0">
            <a:spAutoFit/>
          </a:bodyPr>
          <a:lstStyle/>
          <a:p>
            <a:pPr marL="285750" indent="-285750">
              <a:buFont typeface="Arial" panose="020B0604020202020204" pitchFamily="34" charset="0"/>
              <a:buChar char="•"/>
            </a:pPr>
            <a:r>
              <a:rPr lang="en-IN" dirty="0"/>
              <a:t> </a:t>
            </a:r>
            <a:r>
              <a:rPr lang="en-IN" b="1" dirty="0"/>
              <a:t>Food Processing </a:t>
            </a:r>
            <a:r>
              <a:rPr lang="en-IN" dirty="0"/>
              <a:t>sector is seeing </a:t>
            </a:r>
            <a:r>
              <a:rPr lang="en-IN" b="1" dirty="0"/>
              <a:t>Q2 - Q3 - Q4 </a:t>
            </a:r>
            <a:r>
              <a:rPr lang="en-IN" dirty="0"/>
              <a:t>pattern throughout the period.</a:t>
            </a:r>
          </a:p>
        </p:txBody>
      </p:sp>
      <p:sp>
        <p:nvSpPr>
          <p:cNvPr id="15" name="TextBox 14">
            <a:extLst>
              <a:ext uri="{FF2B5EF4-FFF2-40B4-BE49-F238E27FC236}">
                <a16:creationId xmlns:a16="http://schemas.microsoft.com/office/drawing/2014/main" id="{C111FF06-27BC-4C8E-AACA-306AB59974A2}"/>
              </a:ext>
            </a:extLst>
          </p:cNvPr>
          <p:cNvSpPr txBox="1"/>
          <p:nvPr/>
        </p:nvSpPr>
        <p:spPr>
          <a:xfrm>
            <a:off x="769893" y="5225925"/>
            <a:ext cx="4281078" cy="369332"/>
          </a:xfrm>
          <a:prstGeom prst="rect">
            <a:avLst/>
          </a:prstGeom>
          <a:noFill/>
        </p:spPr>
        <p:txBody>
          <a:bodyPr wrap="square" rtlCol="0">
            <a:spAutoFit/>
          </a:bodyPr>
          <a:lstStyle/>
          <a:p>
            <a:pPr algn="ctr"/>
            <a:r>
              <a:rPr lang="en-US" b="1" dirty="0"/>
              <a:t>More frequent Quarter Investments</a:t>
            </a:r>
            <a:endParaRPr lang="en-IN" b="1" dirty="0"/>
          </a:p>
        </p:txBody>
      </p:sp>
      <p:cxnSp>
        <p:nvCxnSpPr>
          <p:cNvPr id="16" name="Straight Connector 15">
            <a:extLst>
              <a:ext uri="{FF2B5EF4-FFF2-40B4-BE49-F238E27FC236}">
                <a16:creationId xmlns:a16="http://schemas.microsoft.com/office/drawing/2014/main" id="{5E0BD273-2B21-4DA0-9BED-DAE238A75E18}"/>
              </a:ext>
            </a:extLst>
          </p:cNvPr>
          <p:cNvCxnSpPr>
            <a:cxnSpLocks/>
          </p:cNvCxnSpPr>
          <p:nvPr/>
        </p:nvCxnSpPr>
        <p:spPr>
          <a:xfrm>
            <a:off x="519369" y="5677415"/>
            <a:ext cx="4670457" cy="0"/>
          </a:xfrm>
          <a:prstGeom prst="line">
            <a:avLst/>
          </a:prstGeom>
          <a:ln>
            <a:solidFill>
              <a:schemeClr val="accent3">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18D09AB-5997-4757-A08C-AB72F7ACF55F}"/>
              </a:ext>
            </a:extLst>
          </p:cNvPr>
          <p:cNvSpPr>
            <a:spLocks noGrp="1"/>
          </p:cNvSpPr>
          <p:nvPr>
            <p:ph type="sldNum" sz="quarter" idx="12"/>
          </p:nvPr>
        </p:nvSpPr>
        <p:spPr/>
        <p:txBody>
          <a:bodyPr/>
          <a:lstStyle/>
          <a:p>
            <a:fld id="{2844DEC4-8F14-416A-8677-78FF29B28FAF}" type="slidenum">
              <a:rPr lang="en-IN" smtClean="0"/>
              <a:t>19</a:t>
            </a:fld>
            <a:endParaRPr lang="en-IN"/>
          </a:p>
        </p:txBody>
      </p:sp>
    </p:spTree>
    <p:extLst>
      <p:ext uri="{BB962C8B-B14F-4D97-AF65-F5344CB8AC3E}">
        <p14:creationId xmlns:p14="http://schemas.microsoft.com/office/powerpoint/2010/main" val="266156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E5A603-B9AC-465B-B3BB-AF6C44592063}"/>
              </a:ext>
            </a:extLst>
          </p:cNvPr>
          <p:cNvGrpSpPr/>
          <p:nvPr/>
        </p:nvGrpSpPr>
        <p:grpSpPr>
          <a:xfrm>
            <a:off x="6879679" y="1836085"/>
            <a:ext cx="4968109" cy="4902644"/>
            <a:chOff x="6879679" y="1836085"/>
            <a:chExt cx="4968109" cy="4902644"/>
          </a:xfrm>
        </p:grpSpPr>
        <p:grpSp>
          <p:nvGrpSpPr>
            <p:cNvPr id="22" name="Group 21">
              <a:extLst>
                <a:ext uri="{FF2B5EF4-FFF2-40B4-BE49-F238E27FC236}">
                  <a16:creationId xmlns:a16="http://schemas.microsoft.com/office/drawing/2014/main" id="{FB72E3EF-20E8-4B7F-9CA1-C6E4541E0E64}"/>
                </a:ext>
              </a:extLst>
            </p:cNvPr>
            <p:cNvGrpSpPr/>
            <p:nvPr/>
          </p:nvGrpSpPr>
          <p:grpSpPr>
            <a:xfrm>
              <a:off x="7368419" y="1836085"/>
              <a:ext cx="1611712" cy="1722784"/>
              <a:chOff x="982317" y="2789029"/>
              <a:chExt cx="1465193" cy="1722784"/>
            </a:xfrm>
          </p:grpSpPr>
          <p:sp>
            <p:nvSpPr>
              <p:cNvPr id="23" name="Half Frame 22">
                <a:extLst>
                  <a:ext uri="{FF2B5EF4-FFF2-40B4-BE49-F238E27FC236}">
                    <a16:creationId xmlns:a16="http://schemas.microsoft.com/office/drawing/2014/main" id="{8BF1706C-1B0D-44B6-9D0D-9842096AEED5}"/>
                  </a:ext>
                </a:extLst>
              </p:cNvPr>
              <p:cNvSpPr/>
              <p:nvPr/>
            </p:nvSpPr>
            <p:spPr>
              <a:xfrm>
                <a:off x="982317" y="2789030"/>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Half Frame 23">
                <a:extLst>
                  <a:ext uri="{FF2B5EF4-FFF2-40B4-BE49-F238E27FC236}">
                    <a16:creationId xmlns:a16="http://schemas.microsoft.com/office/drawing/2014/main" id="{69B56157-DBA5-4DB9-A3E8-121A83801C72}"/>
                  </a:ext>
                </a:extLst>
              </p:cNvPr>
              <p:cNvSpPr/>
              <p:nvPr/>
            </p:nvSpPr>
            <p:spPr>
              <a:xfrm rot="10800000">
                <a:off x="2132771" y="2789029"/>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9" name="Group 28">
              <a:extLst>
                <a:ext uri="{FF2B5EF4-FFF2-40B4-BE49-F238E27FC236}">
                  <a16:creationId xmlns:a16="http://schemas.microsoft.com/office/drawing/2014/main" id="{85C16FF7-35A5-4F81-948C-2A3A1E8848E0}"/>
                </a:ext>
              </a:extLst>
            </p:cNvPr>
            <p:cNvGrpSpPr/>
            <p:nvPr/>
          </p:nvGrpSpPr>
          <p:grpSpPr>
            <a:xfrm>
              <a:off x="9883137" y="1836085"/>
              <a:ext cx="1597135" cy="1722784"/>
              <a:chOff x="995569" y="2789029"/>
              <a:chExt cx="1451941" cy="1722784"/>
            </a:xfrm>
          </p:grpSpPr>
          <p:sp>
            <p:nvSpPr>
              <p:cNvPr id="30" name="Half Frame 29">
                <a:extLst>
                  <a:ext uri="{FF2B5EF4-FFF2-40B4-BE49-F238E27FC236}">
                    <a16:creationId xmlns:a16="http://schemas.microsoft.com/office/drawing/2014/main" id="{48B9BD6C-C6B5-4B90-AFBD-E5F6FDDE70DD}"/>
                  </a:ext>
                </a:extLst>
              </p:cNvPr>
              <p:cNvSpPr/>
              <p:nvPr/>
            </p:nvSpPr>
            <p:spPr>
              <a:xfrm>
                <a:off x="995569" y="2789030"/>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Half Frame 30">
                <a:extLst>
                  <a:ext uri="{FF2B5EF4-FFF2-40B4-BE49-F238E27FC236}">
                    <a16:creationId xmlns:a16="http://schemas.microsoft.com/office/drawing/2014/main" id="{06C64373-1342-42D5-9A5A-A9AB30E8CDC3}"/>
                  </a:ext>
                </a:extLst>
              </p:cNvPr>
              <p:cNvSpPr/>
              <p:nvPr/>
            </p:nvSpPr>
            <p:spPr>
              <a:xfrm rot="10800000">
                <a:off x="2132771" y="2789029"/>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16" name="Picture 15">
              <a:extLst>
                <a:ext uri="{FF2B5EF4-FFF2-40B4-BE49-F238E27FC236}">
                  <a16:creationId xmlns:a16="http://schemas.microsoft.com/office/drawing/2014/main" id="{91B1C6E4-3C31-48C0-89E6-462BC9C52328}"/>
                </a:ext>
              </a:extLst>
            </p:cNvPr>
            <p:cNvPicPr>
              <a:picLocks/>
            </p:cNvPicPr>
            <p:nvPr/>
          </p:nvPicPr>
          <p:blipFill>
            <a:blip r:embed="rId2">
              <a:extLst>
                <a:ext uri="{BEBA8EAE-BF5A-486C-A8C5-ECC9F3942E4B}">
                  <a14:imgProps xmlns:a14="http://schemas.microsoft.com/office/drawing/2010/main">
                    <a14:imgLayer r:embed="rId3">
                      <a14:imgEffect>
                        <a14:backgroundRemoval t="667" b="100000" l="0" r="100000"/>
                      </a14:imgEffect>
                    </a14:imgLayer>
                  </a14:imgProps>
                </a:ext>
              </a:extLst>
            </a:blip>
            <a:stretch>
              <a:fillRect/>
            </a:stretch>
          </p:blipFill>
          <p:spPr>
            <a:xfrm>
              <a:off x="10105704" y="2074359"/>
              <a:ext cx="1152000" cy="12420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EDE226E6-2ED7-4478-B58C-C8261B33895B}"/>
                </a:ext>
              </a:extLst>
            </p:cNvPr>
            <p:cNvPicPr>
              <a:picLocks/>
            </p:cNvPicPr>
            <p:nvPr/>
          </p:nvPicPr>
          <p:blipFill>
            <a:blip r:embed="rId4">
              <a:extLst>
                <a:ext uri="{BEBA8EAE-BF5A-486C-A8C5-ECC9F3942E4B}">
                  <a14:imgProps xmlns:a14="http://schemas.microsoft.com/office/drawing/2010/main">
                    <a14:imgLayer r:embed="rId5">
                      <a14:imgEffect>
                        <a14:backgroundRemoval t="2000" b="98500" l="1750" r="98750"/>
                      </a14:imgEffect>
                    </a14:imgLayer>
                  </a14:imgProps>
                </a:ext>
              </a:extLst>
            </a:blip>
            <a:stretch>
              <a:fillRect/>
            </a:stretch>
          </p:blipFill>
          <p:spPr>
            <a:xfrm>
              <a:off x="7598275" y="4620894"/>
              <a:ext cx="1152000" cy="12420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35" name="Group 34">
              <a:extLst>
                <a:ext uri="{FF2B5EF4-FFF2-40B4-BE49-F238E27FC236}">
                  <a16:creationId xmlns:a16="http://schemas.microsoft.com/office/drawing/2014/main" id="{0969C382-3799-4661-98DF-5ED0ADE56FAF}"/>
                </a:ext>
              </a:extLst>
            </p:cNvPr>
            <p:cNvGrpSpPr/>
            <p:nvPr/>
          </p:nvGrpSpPr>
          <p:grpSpPr>
            <a:xfrm>
              <a:off x="9883137" y="4380504"/>
              <a:ext cx="1597135" cy="1722784"/>
              <a:chOff x="995569" y="2789029"/>
              <a:chExt cx="1451941" cy="1722784"/>
            </a:xfrm>
          </p:grpSpPr>
          <p:sp>
            <p:nvSpPr>
              <p:cNvPr id="36" name="Half Frame 35">
                <a:extLst>
                  <a:ext uri="{FF2B5EF4-FFF2-40B4-BE49-F238E27FC236}">
                    <a16:creationId xmlns:a16="http://schemas.microsoft.com/office/drawing/2014/main" id="{FC744AA2-E959-4379-937E-7C57C0869782}"/>
                  </a:ext>
                </a:extLst>
              </p:cNvPr>
              <p:cNvSpPr/>
              <p:nvPr/>
            </p:nvSpPr>
            <p:spPr>
              <a:xfrm>
                <a:off x="995569" y="2789030"/>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Half Frame 36">
                <a:extLst>
                  <a:ext uri="{FF2B5EF4-FFF2-40B4-BE49-F238E27FC236}">
                    <a16:creationId xmlns:a16="http://schemas.microsoft.com/office/drawing/2014/main" id="{A5066AEB-7A2B-4FCF-B569-4DE5477EE3E8}"/>
                  </a:ext>
                </a:extLst>
              </p:cNvPr>
              <p:cNvSpPr/>
              <p:nvPr/>
            </p:nvSpPr>
            <p:spPr>
              <a:xfrm rot="10800000">
                <a:off x="2132771" y="2789029"/>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18" name="Picture 17">
              <a:extLst>
                <a:ext uri="{FF2B5EF4-FFF2-40B4-BE49-F238E27FC236}">
                  <a16:creationId xmlns:a16="http://schemas.microsoft.com/office/drawing/2014/main" id="{7533D358-E25E-4A92-960F-1F3E2757FC0D}"/>
                </a:ext>
              </a:extLst>
            </p:cNvPr>
            <p:cNvPicPr>
              <a:picLocks/>
            </p:cNvPicPr>
            <p:nvPr/>
          </p:nvPicPr>
          <p:blipFill>
            <a:blip r:embed="rId6"/>
            <a:stretch>
              <a:fillRect/>
            </a:stretch>
          </p:blipFill>
          <p:spPr>
            <a:xfrm>
              <a:off x="10105704" y="4620895"/>
              <a:ext cx="1152000" cy="12420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a:extLst>
                <a:ext uri="{FF2B5EF4-FFF2-40B4-BE49-F238E27FC236}">
                  <a16:creationId xmlns:a16="http://schemas.microsoft.com/office/drawing/2014/main" id="{B9F70ABB-11EA-4D13-8C57-8431B987C287}"/>
                </a:ext>
              </a:extLst>
            </p:cNvPr>
            <p:cNvPicPr>
              <a:picLocks/>
            </p:cNvPicPr>
            <p:nvPr/>
          </p:nvPicPr>
          <p:blipFill>
            <a:blip r:embed="rId7"/>
            <a:stretch>
              <a:fillRect/>
            </a:stretch>
          </p:blipFill>
          <p:spPr>
            <a:xfrm>
              <a:off x="7598275" y="2074358"/>
              <a:ext cx="1152000" cy="12420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38" name="TextBox 37">
              <a:extLst>
                <a:ext uri="{FF2B5EF4-FFF2-40B4-BE49-F238E27FC236}">
                  <a16:creationId xmlns:a16="http://schemas.microsoft.com/office/drawing/2014/main" id="{AE5EF219-EA85-48D3-BF0D-07263B741E11}"/>
                </a:ext>
              </a:extLst>
            </p:cNvPr>
            <p:cNvSpPr txBox="1"/>
            <p:nvPr/>
          </p:nvSpPr>
          <p:spPr>
            <a:xfrm>
              <a:off x="6931541" y="3615312"/>
              <a:ext cx="2485469" cy="584775"/>
            </a:xfrm>
            <a:prstGeom prst="rect">
              <a:avLst/>
            </a:prstGeom>
            <a:noFill/>
          </p:spPr>
          <p:txBody>
            <a:bodyPr wrap="square" rtlCol="0">
              <a:spAutoFit/>
            </a:bodyPr>
            <a:lstStyle/>
            <a:p>
              <a:pPr algn="ctr"/>
              <a:r>
                <a:rPr lang="en-US" sz="1600" dirty="0"/>
                <a:t>Jayesh Ranjan Secretary, Information Technology (IT)</a:t>
              </a:r>
              <a:endParaRPr lang="en-IN" sz="1600" dirty="0"/>
            </a:p>
          </p:txBody>
        </p:sp>
        <p:sp>
          <p:nvSpPr>
            <p:cNvPr id="39" name="TextBox 38">
              <a:extLst>
                <a:ext uri="{FF2B5EF4-FFF2-40B4-BE49-F238E27FC236}">
                  <a16:creationId xmlns:a16="http://schemas.microsoft.com/office/drawing/2014/main" id="{FE690CAF-D350-4883-9CE6-3CE5128B7CCD}"/>
                </a:ext>
              </a:extLst>
            </p:cNvPr>
            <p:cNvSpPr txBox="1"/>
            <p:nvPr/>
          </p:nvSpPr>
          <p:spPr>
            <a:xfrm>
              <a:off x="9515620" y="3675533"/>
              <a:ext cx="2332168" cy="584775"/>
            </a:xfrm>
            <a:prstGeom prst="rect">
              <a:avLst/>
            </a:prstGeom>
            <a:noFill/>
          </p:spPr>
          <p:txBody>
            <a:bodyPr wrap="square" rtlCol="0">
              <a:spAutoFit/>
            </a:bodyPr>
            <a:lstStyle/>
            <a:p>
              <a:pPr algn="ctr"/>
              <a:r>
                <a:rPr lang="nn-NO" sz="1600" dirty="0"/>
                <a:t>Kalvakuntla Taraka Rama Rao / KTR, Minister for IT</a:t>
              </a:r>
              <a:endParaRPr lang="en-IN" sz="1600" dirty="0"/>
            </a:p>
          </p:txBody>
        </p:sp>
        <p:grpSp>
          <p:nvGrpSpPr>
            <p:cNvPr id="40" name="Group 39">
              <a:extLst>
                <a:ext uri="{FF2B5EF4-FFF2-40B4-BE49-F238E27FC236}">
                  <a16:creationId xmlns:a16="http://schemas.microsoft.com/office/drawing/2014/main" id="{0D3768CD-1B48-405F-AAFB-45C21FE08022}"/>
                </a:ext>
              </a:extLst>
            </p:cNvPr>
            <p:cNvGrpSpPr/>
            <p:nvPr/>
          </p:nvGrpSpPr>
          <p:grpSpPr>
            <a:xfrm>
              <a:off x="7368419" y="4380502"/>
              <a:ext cx="1611712" cy="1722784"/>
              <a:chOff x="982317" y="2789029"/>
              <a:chExt cx="1465193" cy="1722784"/>
            </a:xfrm>
          </p:grpSpPr>
          <p:sp>
            <p:nvSpPr>
              <p:cNvPr id="41" name="Half Frame 40">
                <a:extLst>
                  <a:ext uri="{FF2B5EF4-FFF2-40B4-BE49-F238E27FC236}">
                    <a16:creationId xmlns:a16="http://schemas.microsoft.com/office/drawing/2014/main" id="{ADF0DDF3-F7EB-47E2-88CB-18F54A9C15F8}"/>
                  </a:ext>
                </a:extLst>
              </p:cNvPr>
              <p:cNvSpPr/>
              <p:nvPr/>
            </p:nvSpPr>
            <p:spPr>
              <a:xfrm>
                <a:off x="982317" y="2789030"/>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Half Frame 41">
                <a:extLst>
                  <a:ext uri="{FF2B5EF4-FFF2-40B4-BE49-F238E27FC236}">
                    <a16:creationId xmlns:a16="http://schemas.microsoft.com/office/drawing/2014/main" id="{AB83B7CC-A626-4D1F-9AC4-DDEFF232F631}"/>
                  </a:ext>
                </a:extLst>
              </p:cNvPr>
              <p:cNvSpPr/>
              <p:nvPr/>
            </p:nvSpPr>
            <p:spPr>
              <a:xfrm rot="10800000">
                <a:off x="2132771" y="2789029"/>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43" name="TextBox 42">
              <a:extLst>
                <a:ext uri="{FF2B5EF4-FFF2-40B4-BE49-F238E27FC236}">
                  <a16:creationId xmlns:a16="http://schemas.microsoft.com/office/drawing/2014/main" id="{3FF8266F-85D1-4CD0-B1E2-54F13F0E786A}"/>
                </a:ext>
              </a:extLst>
            </p:cNvPr>
            <p:cNvSpPr txBox="1"/>
            <p:nvPr/>
          </p:nvSpPr>
          <p:spPr>
            <a:xfrm>
              <a:off x="6879679" y="6153954"/>
              <a:ext cx="2589193" cy="584775"/>
            </a:xfrm>
            <a:prstGeom prst="rect">
              <a:avLst/>
            </a:prstGeom>
            <a:noFill/>
          </p:spPr>
          <p:txBody>
            <a:bodyPr wrap="square" rtlCol="0">
              <a:spAutoFit/>
            </a:bodyPr>
            <a:lstStyle/>
            <a:p>
              <a:pPr algn="ctr"/>
              <a:r>
                <a:rPr lang="en-US" sz="1600" dirty="0"/>
                <a:t>Dileep Konatham, Director </a:t>
              </a:r>
            </a:p>
            <a:p>
              <a:pPr algn="ctr"/>
              <a:r>
                <a:rPr lang="en-US" sz="1600" dirty="0"/>
                <a:t>@ Government of Telangana</a:t>
              </a:r>
              <a:endParaRPr lang="en-IN" sz="1600" dirty="0"/>
            </a:p>
          </p:txBody>
        </p:sp>
        <p:sp>
          <p:nvSpPr>
            <p:cNvPr id="44" name="TextBox 43">
              <a:extLst>
                <a:ext uri="{FF2B5EF4-FFF2-40B4-BE49-F238E27FC236}">
                  <a16:creationId xmlns:a16="http://schemas.microsoft.com/office/drawing/2014/main" id="{101E47E0-D74F-468B-B6E4-8525380D9E32}"/>
                </a:ext>
              </a:extLst>
            </p:cNvPr>
            <p:cNvSpPr txBox="1"/>
            <p:nvPr/>
          </p:nvSpPr>
          <p:spPr>
            <a:xfrm>
              <a:off x="9685037" y="6153953"/>
              <a:ext cx="1993335" cy="584775"/>
            </a:xfrm>
            <a:prstGeom prst="rect">
              <a:avLst/>
            </a:prstGeom>
            <a:noFill/>
          </p:spPr>
          <p:txBody>
            <a:bodyPr wrap="square" rtlCol="0">
              <a:spAutoFit/>
            </a:bodyPr>
            <a:lstStyle/>
            <a:p>
              <a:pPr algn="ctr"/>
              <a:r>
                <a:rPr lang="nn-NO" sz="1600" dirty="0"/>
                <a:t>Venu Panjarla,</a:t>
              </a:r>
            </a:p>
            <a:p>
              <a:pPr algn="ctr"/>
              <a:r>
                <a:rPr lang="nn-NO" sz="1600" dirty="0"/>
                <a:t>Open Data Telangana</a:t>
              </a:r>
              <a:endParaRPr lang="en-IN" sz="1600" dirty="0"/>
            </a:p>
          </p:txBody>
        </p:sp>
      </p:grpSp>
      <p:grpSp>
        <p:nvGrpSpPr>
          <p:cNvPr id="4" name="Group 3">
            <a:extLst>
              <a:ext uri="{FF2B5EF4-FFF2-40B4-BE49-F238E27FC236}">
                <a16:creationId xmlns:a16="http://schemas.microsoft.com/office/drawing/2014/main" id="{8F0498B0-44F1-4589-A307-D5621ECC6FE1}"/>
              </a:ext>
            </a:extLst>
          </p:cNvPr>
          <p:cNvGrpSpPr/>
          <p:nvPr/>
        </p:nvGrpSpPr>
        <p:grpSpPr>
          <a:xfrm>
            <a:off x="500643" y="1836086"/>
            <a:ext cx="4303437" cy="2444542"/>
            <a:chOff x="500643" y="1836086"/>
            <a:chExt cx="4303437" cy="2444542"/>
          </a:xfrm>
        </p:grpSpPr>
        <p:grpSp>
          <p:nvGrpSpPr>
            <p:cNvPr id="14" name="Group 13">
              <a:extLst>
                <a:ext uri="{FF2B5EF4-FFF2-40B4-BE49-F238E27FC236}">
                  <a16:creationId xmlns:a16="http://schemas.microsoft.com/office/drawing/2014/main" id="{BA211E37-8470-4B18-AAE0-A41AB58193B7}"/>
                </a:ext>
              </a:extLst>
            </p:cNvPr>
            <p:cNvGrpSpPr/>
            <p:nvPr/>
          </p:nvGrpSpPr>
          <p:grpSpPr>
            <a:xfrm>
              <a:off x="704870" y="1836086"/>
              <a:ext cx="1597135" cy="1722784"/>
              <a:chOff x="995569" y="2789029"/>
              <a:chExt cx="1451941" cy="1722784"/>
            </a:xfrm>
          </p:grpSpPr>
          <p:sp>
            <p:nvSpPr>
              <p:cNvPr id="8" name="Half Frame 7">
                <a:extLst>
                  <a:ext uri="{FF2B5EF4-FFF2-40B4-BE49-F238E27FC236}">
                    <a16:creationId xmlns:a16="http://schemas.microsoft.com/office/drawing/2014/main" id="{DB6EAA4B-B43C-4DFC-A692-D6FDF73F12FE}"/>
                  </a:ext>
                </a:extLst>
              </p:cNvPr>
              <p:cNvSpPr/>
              <p:nvPr/>
            </p:nvSpPr>
            <p:spPr>
              <a:xfrm>
                <a:off x="995569" y="2789030"/>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Half Frame 12">
                <a:extLst>
                  <a:ext uri="{FF2B5EF4-FFF2-40B4-BE49-F238E27FC236}">
                    <a16:creationId xmlns:a16="http://schemas.microsoft.com/office/drawing/2014/main" id="{007F69AF-6F0F-448B-988E-987408DC6621}"/>
                  </a:ext>
                </a:extLst>
              </p:cNvPr>
              <p:cNvSpPr/>
              <p:nvPr/>
            </p:nvSpPr>
            <p:spPr>
              <a:xfrm rot="10800000">
                <a:off x="2132771" y="2789029"/>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 name="Group 18">
              <a:extLst>
                <a:ext uri="{FF2B5EF4-FFF2-40B4-BE49-F238E27FC236}">
                  <a16:creationId xmlns:a16="http://schemas.microsoft.com/office/drawing/2014/main" id="{8584648F-8704-4A2B-8925-AB6493A45484}"/>
                </a:ext>
              </a:extLst>
            </p:cNvPr>
            <p:cNvGrpSpPr/>
            <p:nvPr/>
          </p:nvGrpSpPr>
          <p:grpSpPr>
            <a:xfrm>
              <a:off x="2886351" y="1836088"/>
              <a:ext cx="1597135" cy="1722784"/>
              <a:chOff x="995569" y="2789029"/>
              <a:chExt cx="1451941" cy="1722784"/>
            </a:xfrm>
          </p:grpSpPr>
          <p:sp>
            <p:nvSpPr>
              <p:cNvPr id="20" name="Half Frame 19">
                <a:extLst>
                  <a:ext uri="{FF2B5EF4-FFF2-40B4-BE49-F238E27FC236}">
                    <a16:creationId xmlns:a16="http://schemas.microsoft.com/office/drawing/2014/main" id="{610BD0E7-8922-4E0D-97D7-A54E3BC2A4C5}"/>
                  </a:ext>
                </a:extLst>
              </p:cNvPr>
              <p:cNvSpPr/>
              <p:nvPr/>
            </p:nvSpPr>
            <p:spPr>
              <a:xfrm>
                <a:off x="995569" y="2789030"/>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Half Frame 20">
                <a:extLst>
                  <a:ext uri="{FF2B5EF4-FFF2-40B4-BE49-F238E27FC236}">
                    <a16:creationId xmlns:a16="http://schemas.microsoft.com/office/drawing/2014/main" id="{FBAEBDAD-4F55-42C6-8FFD-731FEEAF8FD1}"/>
                  </a:ext>
                </a:extLst>
              </p:cNvPr>
              <p:cNvSpPr/>
              <p:nvPr/>
            </p:nvSpPr>
            <p:spPr>
              <a:xfrm rot="10800000">
                <a:off x="2132771" y="2789029"/>
                <a:ext cx="314739" cy="1722783"/>
              </a:xfrm>
              <a:prstGeom prst="halfFrame">
                <a:avLst/>
              </a:prstGeom>
              <a:gradFill>
                <a:gsLst>
                  <a:gs pos="0">
                    <a:srgbClr val="E1C233">
                      <a:alpha val="60000"/>
                    </a:srgbClr>
                  </a:gs>
                  <a:gs pos="80000">
                    <a:schemeClr val="accent6">
                      <a:alpha val="80000"/>
                    </a:schemeClr>
                  </a:gs>
                </a:gsLst>
                <a:lin ang="5400000" scaled="1"/>
              </a:gradFill>
              <a:ln>
                <a:solidFill>
                  <a:schemeClr val="bg1">
                    <a:lumMod val="9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11" name="Picture 10">
              <a:extLst>
                <a:ext uri="{FF2B5EF4-FFF2-40B4-BE49-F238E27FC236}">
                  <a16:creationId xmlns:a16="http://schemas.microsoft.com/office/drawing/2014/main" id="{3E264432-82B3-4424-892D-9263A6C5C2D8}"/>
                </a:ext>
              </a:extLst>
            </p:cNvPr>
            <p:cNvPicPr>
              <a:picLocks noChangeAspect="1"/>
            </p:cNvPicPr>
            <p:nvPr/>
          </p:nvPicPr>
          <p:blipFill>
            <a:blip r:embed="rId8"/>
            <a:stretch>
              <a:fillRect/>
            </a:stretch>
          </p:blipFill>
          <p:spPr>
            <a:xfrm>
              <a:off x="938073" y="2078594"/>
              <a:ext cx="1154538" cy="1237766"/>
            </a:xfrm>
            <a:prstGeom prst="ellipse">
              <a:avLst/>
            </a:prstGeom>
            <a:ln w="12700" cap="rnd">
              <a:solidFill>
                <a:schemeClr val="tx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6D76E8F1-524A-47AC-8081-0512240FCB9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778" b="100000" l="0" r="100000"/>
                      </a14:imgEffect>
                    </a14:imgLayer>
                  </a14:imgProps>
                </a:ext>
              </a:extLst>
            </a:blip>
            <a:stretch>
              <a:fillRect/>
            </a:stretch>
          </p:blipFill>
          <p:spPr>
            <a:xfrm>
              <a:off x="3116319" y="2075077"/>
              <a:ext cx="1150454" cy="1241283"/>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45" name="TextBox 44">
              <a:extLst>
                <a:ext uri="{FF2B5EF4-FFF2-40B4-BE49-F238E27FC236}">
                  <a16:creationId xmlns:a16="http://schemas.microsoft.com/office/drawing/2014/main" id="{BAA0BCBB-9FD8-48BA-AB8D-C240BC9381CA}"/>
                </a:ext>
              </a:extLst>
            </p:cNvPr>
            <p:cNvSpPr txBox="1"/>
            <p:nvPr/>
          </p:nvSpPr>
          <p:spPr>
            <a:xfrm>
              <a:off x="500643" y="3695853"/>
              <a:ext cx="2029398" cy="584775"/>
            </a:xfrm>
            <a:prstGeom prst="rect">
              <a:avLst/>
            </a:prstGeom>
            <a:noFill/>
          </p:spPr>
          <p:txBody>
            <a:bodyPr wrap="square" rtlCol="0">
              <a:spAutoFit/>
            </a:bodyPr>
            <a:lstStyle/>
            <a:p>
              <a:r>
                <a:rPr lang="en-IN" sz="1600" dirty="0"/>
                <a:t>Dhaval Patel Founder, Codebasics</a:t>
              </a:r>
            </a:p>
          </p:txBody>
        </p:sp>
        <p:sp>
          <p:nvSpPr>
            <p:cNvPr id="46" name="TextBox 45">
              <a:extLst>
                <a:ext uri="{FF2B5EF4-FFF2-40B4-BE49-F238E27FC236}">
                  <a16:creationId xmlns:a16="http://schemas.microsoft.com/office/drawing/2014/main" id="{BA526662-4F40-40B9-8796-EAD21BC96EB5}"/>
                </a:ext>
              </a:extLst>
            </p:cNvPr>
            <p:cNvSpPr txBox="1"/>
            <p:nvPr/>
          </p:nvSpPr>
          <p:spPr>
            <a:xfrm>
              <a:off x="2579011" y="3695853"/>
              <a:ext cx="2225069" cy="584775"/>
            </a:xfrm>
            <a:prstGeom prst="rect">
              <a:avLst/>
            </a:prstGeom>
            <a:noFill/>
          </p:spPr>
          <p:txBody>
            <a:bodyPr wrap="square" rtlCol="0">
              <a:spAutoFit/>
            </a:bodyPr>
            <a:lstStyle/>
            <a:p>
              <a:r>
                <a:rPr lang="en-IN" sz="1600" dirty="0"/>
                <a:t>Hemanand Vadivel </a:t>
              </a:r>
            </a:p>
            <a:p>
              <a:r>
                <a:rPr lang="en-IN" sz="1600" dirty="0"/>
                <a:t>Co-Founder, Codebasics </a:t>
              </a:r>
            </a:p>
          </p:txBody>
        </p:sp>
      </p:grpSp>
      <p:cxnSp>
        <p:nvCxnSpPr>
          <p:cNvPr id="48" name="Straight Connector 47">
            <a:extLst>
              <a:ext uri="{FF2B5EF4-FFF2-40B4-BE49-F238E27FC236}">
                <a16:creationId xmlns:a16="http://schemas.microsoft.com/office/drawing/2014/main" id="{0CA58C49-6936-4A84-A5B2-B6C7B6869F45}"/>
              </a:ext>
            </a:extLst>
          </p:cNvPr>
          <p:cNvCxnSpPr/>
          <p:nvPr/>
        </p:nvCxnSpPr>
        <p:spPr>
          <a:xfrm>
            <a:off x="5878286" y="2074360"/>
            <a:ext cx="0" cy="3788536"/>
          </a:xfrm>
          <a:prstGeom prst="line">
            <a:avLst/>
          </a:prstGeom>
          <a:ln w="12700">
            <a:solidFill>
              <a:schemeClr val="bg1">
                <a:lumMod val="8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0A7918B-84E5-4038-83E9-9B0400AAECF8}"/>
              </a:ext>
            </a:extLst>
          </p:cNvPr>
          <p:cNvSpPr txBox="1"/>
          <p:nvPr/>
        </p:nvSpPr>
        <p:spPr>
          <a:xfrm>
            <a:off x="322652" y="114843"/>
            <a:ext cx="11506489" cy="830997"/>
          </a:xfrm>
          <a:prstGeom prst="rect">
            <a:avLst/>
          </a:prstGeom>
          <a:noFill/>
        </p:spPr>
        <p:txBody>
          <a:bodyPr wrap="square" rtlCol="0">
            <a:spAutoFit/>
          </a:bodyPr>
          <a:lstStyle/>
          <a:p>
            <a:r>
              <a:rPr lang="en-US" sz="2400" b="1" dirty="0"/>
              <a:t>Special Thanks to </a:t>
            </a:r>
            <a:r>
              <a:rPr lang="en-US" sz="2400" b="1" dirty="0">
                <a:solidFill>
                  <a:srgbClr val="F05A28"/>
                </a:solidFill>
              </a:rPr>
              <a:t>Open Data</a:t>
            </a:r>
            <a:r>
              <a:rPr lang="en-US" sz="2400" b="1" dirty="0"/>
              <a:t>, </a:t>
            </a:r>
            <a:r>
              <a:rPr lang="en-US" sz="2400" b="1" dirty="0">
                <a:solidFill>
                  <a:srgbClr val="4DBF83"/>
                </a:solidFill>
              </a:rPr>
              <a:t>Government of Telangana</a:t>
            </a:r>
            <a:r>
              <a:rPr lang="en-US" sz="2400" b="1" dirty="0"/>
              <a:t> and </a:t>
            </a:r>
            <a:r>
              <a:rPr lang="en-US" sz="2400" b="1" dirty="0">
                <a:solidFill>
                  <a:srgbClr val="2767B1"/>
                </a:solidFill>
              </a:rPr>
              <a:t>Codebasics Team</a:t>
            </a:r>
            <a:r>
              <a:rPr lang="en-US" sz="2400" b="1" dirty="0"/>
              <a:t> for making this project possible to all the data learners.</a:t>
            </a:r>
            <a:endParaRPr lang="en-IN" sz="2400" b="1" dirty="0"/>
          </a:p>
        </p:txBody>
      </p:sp>
      <p:grpSp>
        <p:nvGrpSpPr>
          <p:cNvPr id="5" name="Group 4">
            <a:extLst>
              <a:ext uri="{FF2B5EF4-FFF2-40B4-BE49-F238E27FC236}">
                <a16:creationId xmlns:a16="http://schemas.microsoft.com/office/drawing/2014/main" id="{4C324DD5-3207-40C0-9F73-A660F8DDF341}"/>
              </a:ext>
            </a:extLst>
          </p:cNvPr>
          <p:cNvGrpSpPr/>
          <p:nvPr/>
        </p:nvGrpSpPr>
        <p:grpSpPr>
          <a:xfrm>
            <a:off x="467519" y="5658731"/>
            <a:ext cx="4367647" cy="1080000"/>
            <a:chOff x="467519" y="5658731"/>
            <a:chExt cx="4367647" cy="1080000"/>
          </a:xfrm>
        </p:grpSpPr>
        <p:pic>
          <p:nvPicPr>
            <p:cNvPr id="3" name="Picture 2">
              <a:extLst>
                <a:ext uri="{FF2B5EF4-FFF2-40B4-BE49-F238E27FC236}">
                  <a16:creationId xmlns:a16="http://schemas.microsoft.com/office/drawing/2014/main" id="{11D1D180-9E6A-4B29-82C4-42BBBED69AC7}"/>
                </a:ext>
              </a:extLst>
            </p:cNvPr>
            <p:cNvPicPr>
              <a:picLocks noChangeAspect="1"/>
            </p:cNvPicPr>
            <p:nvPr/>
          </p:nvPicPr>
          <p:blipFill>
            <a:blip r:embed="rId11"/>
            <a:stretch>
              <a:fillRect/>
            </a:stretch>
          </p:blipFill>
          <p:spPr>
            <a:xfrm>
              <a:off x="467519" y="5964434"/>
              <a:ext cx="1260000" cy="688897"/>
            </a:xfrm>
            <a:prstGeom prst="rect">
              <a:avLst/>
            </a:prstGeom>
          </p:spPr>
        </p:pic>
        <p:sp>
          <p:nvSpPr>
            <p:cNvPr id="50" name="TextBox 49">
              <a:extLst>
                <a:ext uri="{FF2B5EF4-FFF2-40B4-BE49-F238E27FC236}">
                  <a16:creationId xmlns:a16="http://schemas.microsoft.com/office/drawing/2014/main" id="{C20C4AB2-EF10-4613-9969-A73E2003FBB7}"/>
                </a:ext>
              </a:extLst>
            </p:cNvPr>
            <p:cNvSpPr txBox="1"/>
            <p:nvPr/>
          </p:nvSpPr>
          <p:spPr>
            <a:xfrm>
              <a:off x="1857829" y="6049834"/>
              <a:ext cx="615308" cy="523220"/>
            </a:xfrm>
            <a:prstGeom prst="rect">
              <a:avLst/>
            </a:prstGeom>
            <a:noFill/>
          </p:spPr>
          <p:txBody>
            <a:bodyPr wrap="square" rtlCol="0">
              <a:spAutoFit/>
            </a:bodyPr>
            <a:lstStyle/>
            <a:p>
              <a:r>
                <a:rPr lang="en-US" sz="2800" b="1" dirty="0"/>
                <a:t>X</a:t>
              </a:r>
              <a:endParaRPr lang="en-IN" sz="2800" b="1" dirty="0"/>
            </a:p>
          </p:txBody>
        </p:sp>
        <p:pic>
          <p:nvPicPr>
            <p:cNvPr id="51" name="Picture 50">
              <a:extLst>
                <a:ext uri="{FF2B5EF4-FFF2-40B4-BE49-F238E27FC236}">
                  <a16:creationId xmlns:a16="http://schemas.microsoft.com/office/drawing/2014/main" id="{7BB77542-7922-462A-B766-1AB5F55A9F49}"/>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460594" y="5658731"/>
              <a:ext cx="1080000" cy="1080000"/>
            </a:xfrm>
            <a:prstGeom prst="rect">
              <a:avLst/>
            </a:prstGeom>
            <a:effectLst>
              <a:softEdge rad="0"/>
            </a:effectLst>
          </p:spPr>
        </p:pic>
        <p:pic>
          <p:nvPicPr>
            <p:cNvPr id="52" name="Picture 51">
              <a:extLst>
                <a:ext uri="{FF2B5EF4-FFF2-40B4-BE49-F238E27FC236}">
                  <a16:creationId xmlns:a16="http://schemas.microsoft.com/office/drawing/2014/main" id="{2E8042C7-248C-4B65-B390-C1C666305F47}"/>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3755166" y="5658731"/>
              <a:ext cx="1080000" cy="1080000"/>
            </a:xfrm>
            <a:prstGeom prst="rect">
              <a:avLst/>
            </a:prstGeom>
          </p:spPr>
        </p:pic>
      </p:grpSp>
      <p:sp>
        <p:nvSpPr>
          <p:cNvPr id="9" name="Slide Number Placeholder 8">
            <a:extLst>
              <a:ext uri="{FF2B5EF4-FFF2-40B4-BE49-F238E27FC236}">
                <a16:creationId xmlns:a16="http://schemas.microsoft.com/office/drawing/2014/main" id="{98A82EC6-0694-4F96-8B87-F04DF903D3D2}"/>
              </a:ext>
            </a:extLst>
          </p:cNvPr>
          <p:cNvSpPr>
            <a:spLocks noGrp="1"/>
          </p:cNvSpPr>
          <p:nvPr>
            <p:ph type="sldNum" sz="quarter" idx="12"/>
          </p:nvPr>
        </p:nvSpPr>
        <p:spPr/>
        <p:txBody>
          <a:bodyPr/>
          <a:lstStyle/>
          <a:p>
            <a:fld id="{2844DEC4-8F14-416A-8677-78FF29B28FAF}" type="slidenum">
              <a:rPr lang="en-IN" smtClean="0"/>
              <a:t>2</a:t>
            </a:fld>
            <a:endParaRPr lang="en-IN" dirty="0"/>
          </a:p>
        </p:txBody>
      </p:sp>
    </p:spTree>
    <p:extLst>
      <p:ext uri="{BB962C8B-B14F-4D97-AF65-F5344CB8AC3E}">
        <p14:creationId xmlns:p14="http://schemas.microsoft.com/office/powerpoint/2010/main" val="3595631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t>Sectoral Employment along with growth from FY19 – 22. </a:t>
            </a:r>
            <a:endParaRPr lang="en-IN" b="1" dirty="0"/>
          </a:p>
        </p:txBody>
      </p:sp>
      <p:grpSp>
        <p:nvGrpSpPr>
          <p:cNvPr id="4" name="Group 3">
            <a:extLst>
              <a:ext uri="{FF2B5EF4-FFF2-40B4-BE49-F238E27FC236}">
                <a16:creationId xmlns:a16="http://schemas.microsoft.com/office/drawing/2014/main" id="{E351F2FE-9921-493D-BEB9-B73E063D3E1B}"/>
              </a:ext>
            </a:extLst>
          </p:cNvPr>
          <p:cNvGrpSpPr/>
          <p:nvPr/>
        </p:nvGrpSpPr>
        <p:grpSpPr>
          <a:xfrm>
            <a:off x="1621449" y="1332450"/>
            <a:ext cx="2006117" cy="2096550"/>
            <a:chOff x="519369" y="1523982"/>
            <a:chExt cx="2006117" cy="2096550"/>
          </a:xfrm>
        </p:grpSpPr>
        <p:sp>
          <p:nvSpPr>
            <p:cNvPr id="2" name="Oval 1">
              <a:extLst>
                <a:ext uri="{FF2B5EF4-FFF2-40B4-BE49-F238E27FC236}">
                  <a16:creationId xmlns:a16="http://schemas.microsoft.com/office/drawing/2014/main" id="{EFC9EAA9-D87A-4701-BCB0-4B34DC5CAE10}"/>
                </a:ext>
              </a:extLst>
            </p:cNvPr>
            <p:cNvSpPr/>
            <p:nvPr/>
          </p:nvSpPr>
          <p:spPr>
            <a:xfrm>
              <a:off x="519369" y="1990862"/>
              <a:ext cx="1030514" cy="1030514"/>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A911F6D-31D0-49C0-92C7-0A2463E6BBDE}"/>
                </a:ext>
              </a:extLst>
            </p:cNvPr>
            <p:cNvSpPr>
              <a:spLocks noChangeAspect="1"/>
            </p:cNvSpPr>
            <p:nvPr/>
          </p:nvSpPr>
          <p:spPr>
            <a:xfrm>
              <a:off x="1332170" y="1909461"/>
              <a:ext cx="1193316" cy="1193316"/>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F12EFF7-F5EF-41F3-A442-F8267692DB2C}"/>
                </a:ext>
              </a:extLst>
            </p:cNvPr>
            <p:cNvSpPr txBox="1"/>
            <p:nvPr/>
          </p:nvSpPr>
          <p:spPr>
            <a:xfrm>
              <a:off x="769893" y="3251200"/>
              <a:ext cx="1755593" cy="369332"/>
            </a:xfrm>
            <a:prstGeom prst="rect">
              <a:avLst/>
            </a:prstGeom>
            <a:noFill/>
          </p:spPr>
          <p:txBody>
            <a:bodyPr wrap="square" rtlCol="0">
              <a:spAutoFit/>
            </a:bodyPr>
            <a:lstStyle/>
            <a:p>
              <a:pPr algn="ctr"/>
              <a:r>
                <a:rPr lang="en-US" dirty="0"/>
                <a:t>Food Processing</a:t>
              </a:r>
              <a:endParaRPr lang="en-IN" dirty="0"/>
            </a:p>
          </p:txBody>
        </p:sp>
        <p:sp>
          <p:nvSpPr>
            <p:cNvPr id="10" name="TextBox 9">
              <a:extLst>
                <a:ext uri="{FF2B5EF4-FFF2-40B4-BE49-F238E27FC236}">
                  <a16:creationId xmlns:a16="http://schemas.microsoft.com/office/drawing/2014/main" id="{13A00C51-5075-4731-BA41-34CA062DB07D}"/>
                </a:ext>
              </a:extLst>
            </p:cNvPr>
            <p:cNvSpPr txBox="1"/>
            <p:nvPr/>
          </p:nvSpPr>
          <p:spPr>
            <a:xfrm>
              <a:off x="651894" y="2321453"/>
              <a:ext cx="765463" cy="369332"/>
            </a:xfrm>
            <a:prstGeom prst="rect">
              <a:avLst/>
            </a:prstGeom>
            <a:noFill/>
          </p:spPr>
          <p:txBody>
            <a:bodyPr wrap="square" rtlCol="0">
              <a:spAutoFit/>
            </a:bodyPr>
            <a:lstStyle/>
            <a:p>
              <a:pPr algn="ctr"/>
              <a:r>
                <a:rPr lang="en-US" dirty="0"/>
                <a:t>8801</a:t>
              </a:r>
              <a:endParaRPr lang="en-IN" dirty="0"/>
            </a:p>
          </p:txBody>
        </p:sp>
        <p:sp>
          <p:nvSpPr>
            <p:cNvPr id="12" name="TextBox 11">
              <a:extLst>
                <a:ext uri="{FF2B5EF4-FFF2-40B4-BE49-F238E27FC236}">
                  <a16:creationId xmlns:a16="http://schemas.microsoft.com/office/drawing/2014/main" id="{F1F2E754-7202-4264-9923-25C071994625}"/>
                </a:ext>
              </a:extLst>
            </p:cNvPr>
            <p:cNvSpPr txBox="1"/>
            <p:nvPr/>
          </p:nvSpPr>
          <p:spPr>
            <a:xfrm>
              <a:off x="1464695" y="2136787"/>
              <a:ext cx="928265" cy="369332"/>
            </a:xfrm>
            <a:prstGeom prst="rect">
              <a:avLst/>
            </a:prstGeom>
            <a:noFill/>
          </p:spPr>
          <p:txBody>
            <a:bodyPr wrap="square" rtlCol="0">
              <a:spAutoFit/>
            </a:bodyPr>
            <a:lstStyle/>
            <a:p>
              <a:pPr algn="ctr"/>
              <a:r>
                <a:rPr lang="en-US" dirty="0"/>
                <a:t>10,228</a:t>
              </a:r>
              <a:endParaRPr lang="en-IN" dirty="0"/>
            </a:p>
          </p:txBody>
        </p:sp>
        <p:sp>
          <p:nvSpPr>
            <p:cNvPr id="13" name="TextBox 12">
              <a:extLst>
                <a:ext uri="{FF2B5EF4-FFF2-40B4-BE49-F238E27FC236}">
                  <a16:creationId xmlns:a16="http://schemas.microsoft.com/office/drawing/2014/main" id="{5ADEFB23-0571-4D92-9C3F-7CC8BF1FB3AB}"/>
                </a:ext>
              </a:extLst>
            </p:cNvPr>
            <p:cNvSpPr txBox="1"/>
            <p:nvPr/>
          </p:nvSpPr>
          <p:spPr>
            <a:xfrm>
              <a:off x="1332169" y="2491488"/>
              <a:ext cx="1193316" cy="400110"/>
            </a:xfrm>
            <a:prstGeom prst="rect">
              <a:avLst/>
            </a:prstGeom>
            <a:noFill/>
          </p:spPr>
          <p:txBody>
            <a:bodyPr wrap="square" rtlCol="0">
              <a:spAutoFit/>
            </a:bodyPr>
            <a:lstStyle/>
            <a:p>
              <a:r>
                <a:rPr lang="en-US" sz="2000" b="1" dirty="0"/>
                <a:t>X 16.90%</a:t>
              </a:r>
              <a:endParaRPr lang="en-IN" sz="2000" b="1" dirty="0"/>
            </a:p>
          </p:txBody>
        </p:sp>
        <p:sp>
          <p:nvSpPr>
            <p:cNvPr id="15" name="TextBox 14">
              <a:extLst>
                <a:ext uri="{FF2B5EF4-FFF2-40B4-BE49-F238E27FC236}">
                  <a16:creationId xmlns:a16="http://schemas.microsoft.com/office/drawing/2014/main" id="{734278A9-E23F-47E4-99BB-93B5CB2BAE71}"/>
                </a:ext>
              </a:extLst>
            </p:cNvPr>
            <p:cNvSpPr txBox="1"/>
            <p:nvPr/>
          </p:nvSpPr>
          <p:spPr>
            <a:xfrm>
              <a:off x="651894" y="1523982"/>
              <a:ext cx="765463" cy="369332"/>
            </a:xfrm>
            <a:prstGeom prst="rect">
              <a:avLst/>
            </a:prstGeom>
            <a:noFill/>
          </p:spPr>
          <p:txBody>
            <a:bodyPr wrap="square" rtlCol="0">
              <a:spAutoFit/>
            </a:bodyPr>
            <a:lstStyle/>
            <a:p>
              <a:r>
                <a:rPr lang="en-US" dirty="0"/>
                <a:t>FY19</a:t>
              </a:r>
              <a:endParaRPr lang="en-IN" dirty="0"/>
            </a:p>
          </p:txBody>
        </p:sp>
        <p:sp>
          <p:nvSpPr>
            <p:cNvPr id="16" name="TextBox 15">
              <a:extLst>
                <a:ext uri="{FF2B5EF4-FFF2-40B4-BE49-F238E27FC236}">
                  <a16:creationId xmlns:a16="http://schemas.microsoft.com/office/drawing/2014/main" id="{13C29911-79CC-46A1-9D7D-89E32FDDFF9C}"/>
                </a:ext>
              </a:extLst>
            </p:cNvPr>
            <p:cNvSpPr txBox="1"/>
            <p:nvPr/>
          </p:nvSpPr>
          <p:spPr>
            <a:xfrm>
              <a:off x="1549883" y="1523982"/>
              <a:ext cx="765463" cy="369332"/>
            </a:xfrm>
            <a:prstGeom prst="rect">
              <a:avLst/>
            </a:prstGeom>
            <a:noFill/>
          </p:spPr>
          <p:txBody>
            <a:bodyPr wrap="square" rtlCol="0">
              <a:spAutoFit/>
            </a:bodyPr>
            <a:lstStyle/>
            <a:p>
              <a:r>
                <a:rPr lang="en-US" dirty="0"/>
                <a:t>FY22</a:t>
              </a:r>
              <a:endParaRPr lang="en-IN" dirty="0"/>
            </a:p>
          </p:txBody>
        </p:sp>
      </p:grpSp>
      <p:grpSp>
        <p:nvGrpSpPr>
          <p:cNvPr id="9" name="Group 8">
            <a:extLst>
              <a:ext uri="{FF2B5EF4-FFF2-40B4-BE49-F238E27FC236}">
                <a16:creationId xmlns:a16="http://schemas.microsoft.com/office/drawing/2014/main" id="{9A7285C8-2C29-4651-9CE2-0AC0EF3B0DAC}"/>
              </a:ext>
            </a:extLst>
          </p:cNvPr>
          <p:cNvGrpSpPr/>
          <p:nvPr/>
        </p:nvGrpSpPr>
        <p:grpSpPr>
          <a:xfrm>
            <a:off x="4503986" y="1807375"/>
            <a:ext cx="3633512" cy="3977122"/>
            <a:chOff x="3509312" y="792846"/>
            <a:chExt cx="3633512" cy="3977122"/>
          </a:xfrm>
        </p:grpSpPr>
        <p:sp>
          <p:nvSpPr>
            <p:cNvPr id="17" name="Oval 16">
              <a:extLst>
                <a:ext uri="{FF2B5EF4-FFF2-40B4-BE49-F238E27FC236}">
                  <a16:creationId xmlns:a16="http://schemas.microsoft.com/office/drawing/2014/main" id="{E287B1E7-A05F-4CEE-B071-F2035D9BC8F1}"/>
                </a:ext>
              </a:extLst>
            </p:cNvPr>
            <p:cNvSpPr/>
            <p:nvPr/>
          </p:nvSpPr>
          <p:spPr>
            <a:xfrm>
              <a:off x="3509312" y="1990862"/>
              <a:ext cx="1030514" cy="1030514"/>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96C55D54-575F-4028-8DA3-417D8FD53835}"/>
                </a:ext>
              </a:extLst>
            </p:cNvPr>
            <p:cNvSpPr>
              <a:spLocks noChangeAspect="1"/>
            </p:cNvSpPr>
            <p:nvPr/>
          </p:nvSpPr>
          <p:spPr>
            <a:xfrm>
              <a:off x="4262824" y="1166003"/>
              <a:ext cx="2880000" cy="2880000"/>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AB7D7E2F-207F-47B4-B147-51B44C599345}"/>
                </a:ext>
              </a:extLst>
            </p:cNvPr>
            <p:cNvSpPr txBox="1"/>
            <p:nvPr/>
          </p:nvSpPr>
          <p:spPr>
            <a:xfrm>
              <a:off x="3574944" y="4123637"/>
              <a:ext cx="1929764" cy="646331"/>
            </a:xfrm>
            <a:prstGeom prst="rect">
              <a:avLst/>
            </a:prstGeom>
            <a:noFill/>
          </p:spPr>
          <p:txBody>
            <a:bodyPr wrap="square" rtlCol="0">
              <a:spAutoFit/>
            </a:bodyPr>
            <a:lstStyle/>
            <a:p>
              <a:pPr algn="ctr"/>
              <a:r>
                <a:rPr lang="en-US" dirty="0"/>
                <a:t>Solar &amp; other renewable Energy</a:t>
              </a:r>
              <a:endParaRPr lang="en-IN" dirty="0"/>
            </a:p>
          </p:txBody>
        </p:sp>
        <p:sp>
          <p:nvSpPr>
            <p:cNvPr id="20" name="TextBox 19">
              <a:extLst>
                <a:ext uri="{FF2B5EF4-FFF2-40B4-BE49-F238E27FC236}">
                  <a16:creationId xmlns:a16="http://schemas.microsoft.com/office/drawing/2014/main" id="{D5B34E0D-E01C-4612-91F8-BC9A408E0779}"/>
                </a:ext>
              </a:extLst>
            </p:cNvPr>
            <p:cNvSpPr txBox="1"/>
            <p:nvPr/>
          </p:nvSpPr>
          <p:spPr>
            <a:xfrm>
              <a:off x="3641837" y="2321453"/>
              <a:ext cx="765463" cy="369332"/>
            </a:xfrm>
            <a:prstGeom prst="rect">
              <a:avLst/>
            </a:prstGeom>
            <a:noFill/>
          </p:spPr>
          <p:txBody>
            <a:bodyPr wrap="square" rtlCol="0">
              <a:spAutoFit/>
            </a:bodyPr>
            <a:lstStyle/>
            <a:p>
              <a:pPr algn="ctr"/>
              <a:r>
                <a:rPr lang="en-US" dirty="0"/>
                <a:t>249</a:t>
              </a:r>
              <a:endParaRPr lang="en-IN" dirty="0"/>
            </a:p>
          </p:txBody>
        </p:sp>
        <p:sp>
          <p:nvSpPr>
            <p:cNvPr id="23" name="TextBox 22">
              <a:extLst>
                <a:ext uri="{FF2B5EF4-FFF2-40B4-BE49-F238E27FC236}">
                  <a16:creationId xmlns:a16="http://schemas.microsoft.com/office/drawing/2014/main" id="{244F18AD-8BF9-4C62-AC6D-5F35E705ECA4}"/>
                </a:ext>
              </a:extLst>
            </p:cNvPr>
            <p:cNvSpPr txBox="1"/>
            <p:nvPr/>
          </p:nvSpPr>
          <p:spPr>
            <a:xfrm>
              <a:off x="3641837" y="1523982"/>
              <a:ext cx="765463" cy="369332"/>
            </a:xfrm>
            <a:prstGeom prst="rect">
              <a:avLst/>
            </a:prstGeom>
            <a:noFill/>
          </p:spPr>
          <p:txBody>
            <a:bodyPr wrap="square" rtlCol="0">
              <a:spAutoFit/>
            </a:bodyPr>
            <a:lstStyle/>
            <a:p>
              <a:r>
                <a:rPr lang="en-US" dirty="0"/>
                <a:t>FY19</a:t>
              </a:r>
              <a:endParaRPr lang="en-IN" dirty="0"/>
            </a:p>
          </p:txBody>
        </p:sp>
        <p:sp>
          <p:nvSpPr>
            <p:cNvPr id="21" name="TextBox 20">
              <a:extLst>
                <a:ext uri="{FF2B5EF4-FFF2-40B4-BE49-F238E27FC236}">
                  <a16:creationId xmlns:a16="http://schemas.microsoft.com/office/drawing/2014/main" id="{5F277920-36BF-48AB-807D-9359EED79E20}"/>
                </a:ext>
              </a:extLst>
            </p:cNvPr>
            <p:cNvSpPr txBox="1"/>
            <p:nvPr/>
          </p:nvSpPr>
          <p:spPr>
            <a:xfrm>
              <a:off x="5220102" y="1903582"/>
              <a:ext cx="928265" cy="369332"/>
            </a:xfrm>
            <a:prstGeom prst="rect">
              <a:avLst/>
            </a:prstGeom>
            <a:noFill/>
          </p:spPr>
          <p:txBody>
            <a:bodyPr wrap="square" rtlCol="0">
              <a:spAutoFit/>
            </a:bodyPr>
            <a:lstStyle/>
            <a:p>
              <a:pPr algn="ctr"/>
              <a:r>
                <a:rPr lang="en-US" dirty="0"/>
                <a:t>1886</a:t>
              </a:r>
              <a:endParaRPr lang="en-IN" dirty="0"/>
            </a:p>
          </p:txBody>
        </p:sp>
        <p:sp>
          <p:nvSpPr>
            <p:cNvPr id="22" name="TextBox 21">
              <a:extLst>
                <a:ext uri="{FF2B5EF4-FFF2-40B4-BE49-F238E27FC236}">
                  <a16:creationId xmlns:a16="http://schemas.microsoft.com/office/drawing/2014/main" id="{66910BA9-D212-4073-8AEF-4928C4F1B1CB}"/>
                </a:ext>
              </a:extLst>
            </p:cNvPr>
            <p:cNvSpPr txBox="1"/>
            <p:nvPr/>
          </p:nvSpPr>
          <p:spPr>
            <a:xfrm>
              <a:off x="5019080" y="2559293"/>
              <a:ext cx="1367488" cy="400110"/>
            </a:xfrm>
            <a:prstGeom prst="rect">
              <a:avLst/>
            </a:prstGeom>
            <a:noFill/>
          </p:spPr>
          <p:txBody>
            <a:bodyPr wrap="square" rtlCol="0">
              <a:spAutoFit/>
            </a:bodyPr>
            <a:lstStyle/>
            <a:p>
              <a:r>
                <a:rPr lang="en-US" sz="2000" b="1" dirty="0"/>
                <a:t>X 649.40%</a:t>
              </a:r>
              <a:endParaRPr lang="en-IN" sz="2000" b="1" dirty="0"/>
            </a:p>
          </p:txBody>
        </p:sp>
        <p:sp>
          <p:nvSpPr>
            <p:cNvPr id="24" name="TextBox 23">
              <a:extLst>
                <a:ext uri="{FF2B5EF4-FFF2-40B4-BE49-F238E27FC236}">
                  <a16:creationId xmlns:a16="http://schemas.microsoft.com/office/drawing/2014/main" id="{FCB29977-EBE6-4474-8630-3994E37CFBE6}"/>
                </a:ext>
              </a:extLst>
            </p:cNvPr>
            <p:cNvSpPr txBox="1"/>
            <p:nvPr/>
          </p:nvSpPr>
          <p:spPr>
            <a:xfrm>
              <a:off x="5327971" y="792846"/>
              <a:ext cx="765463" cy="369332"/>
            </a:xfrm>
            <a:prstGeom prst="rect">
              <a:avLst/>
            </a:prstGeom>
            <a:noFill/>
          </p:spPr>
          <p:txBody>
            <a:bodyPr wrap="square" rtlCol="0">
              <a:spAutoFit/>
            </a:bodyPr>
            <a:lstStyle/>
            <a:p>
              <a:r>
                <a:rPr lang="en-US" dirty="0"/>
                <a:t>FY22</a:t>
              </a:r>
              <a:endParaRPr lang="en-IN" dirty="0"/>
            </a:p>
          </p:txBody>
        </p:sp>
      </p:grpSp>
      <p:grpSp>
        <p:nvGrpSpPr>
          <p:cNvPr id="5" name="Group 4">
            <a:extLst>
              <a:ext uri="{FF2B5EF4-FFF2-40B4-BE49-F238E27FC236}">
                <a16:creationId xmlns:a16="http://schemas.microsoft.com/office/drawing/2014/main" id="{682655A0-8B8B-4F48-95F0-DCB76F192EAA}"/>
              </a:ext>
            </a:extLst>
          </p:cNvPr>
          <p:cNvGrpSpPr/>
          <p:nvPr/>
        </p:nvGrpSpPr>
        <p:grpSpPr>
          <a:xfrm>
            <a:off x="8446389" y="1287068"/>
            <a:ext cx="2072801" cy="2373549"/>
            <a:chOff x="9392637" y="1519130"/>
            <a:chExt cx="2072801" cy="2373549"/>
          </a:xfrm>
        </p:grpSpPr>
        <p:sp>
          <p:nvSpPr>
            <p:cNvPr id="25" name="Oval 24">
              <a:extLst>
                <a:ext uri="{FF2B5EF4-FFF2-40B4-BE49-F238E27FC236}">
                  <a16:creationId xmlns:a16="http://schemas.microsoft.com/office/drawing/2014/main" id="{B4F1B20B-3E67-4240-A550-06CE7FAE9853}"/>
                </a:ext>
              </a:extLst>
            </p:cNvPr>
            <p:cNvSpPr/>
            <p:nvPr/>
          </p:nvSpPr>
          <p:spPr>
            <a:xfrm>
              <a:off x="9392637" y="1986010"/>
              <a:ext cx="1030514" cy="103051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C96978AB-2CB9-41B6-9FBC-82394B974F4D}"/>
                </a:ext>
              </a:extLst>
            </p:cNvPr>
            <p:cNvSpPr>
              <a:spLocks noChangeAspect="1"/>
            </p:cNvSpPr>
            <p:nvPr/>
          </p:nvSpPr>
          <p:spPr>
            <a:xfrm>
              <a:off x="10205438" y="1904609"/>
              <a:ext cx="1260000" cy="12600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DF186DD7-E5A1-48F5-A12A-E94FCB7A268B}"/>
                </a:ext>
              </a:extLst>
            </p:cNvPr>
            <p:cNvSpPr txBox="1"/>
            <p:nvPr/>
          </p:nvSpPr>
          <p:spPr>
            <a:xfrm>
              <a:off x="9392637" y="3246348"/>
              <a:ext cx="2006117" cy="646331"/>
            </a:xfrm>
            <a:prstGeom prst="rect">
              <a:avLst/>
            </a:prstGeom>
            <a:noFill/>
          </p:spPr>
          <p:txBody>
            <a:bodyPr wrap="square" rtlCol="0">
              <a:spAutoFit/>
            </a:bodyPr>
            <a:lstStyle/>
            <a:p>
              <a:pPr algn="ctr"/>
              <a:r>
                <a:rPr lang="en-US" dirty="0"/>
                <a:t>Electrical &amp;</a:t>
              </a:r>
              <a:br>
                <a:rPr lang="en-US" dirty="0"/>
              </a:br>
              <a:r>
                <a:rPr lang="en-US" dirty="0"/>
                <a:t>Electronic Product</a:t>
              </a:r>
              <a:endParaRPr lang="en-IN" dirty="0"/>
            </a:p>
          </p:txBody>
        </p:sp>
        <p:sp>
          <p:nvSpPr>
            <p:cNvPr id="28" name="TextBox 27">
              <a:extLst>
                <a:ext uri="{FF2B5EF4-FFF2-40B4-BE49-F238E27FC236}">
                  <a16:creationId xmlns:a16="http://schemas.microsoft.com/office/drawing/2014/main" id="{B14515D5-21D8-4E7C-AF7C-5AB57C3C8EF6}"/>
                </a:ext>
              </a:extLst>
            </p:cNvPr>
            <p:cNvSpPr txBox="1"/>
            <p:nvPr/>
          </p:nvSpPr>
          <p:spPr>
            <a:xfrm>
              <a:off x="9525162" y="2316601"/>
              <a:ext cx="765463" cy="369332"/>
            </a:xfrm>
            <a:prstGeom prst="rect">
              <a:avLst/>
            </a:prstGeom>
            <a:noFill/>
          </p:spPr>
          <p:txBody>
            <a:bodyPr wrap="square" rtlCol="0">
              <a:spAutoFit/>
            </a:bodyPr>
            <a:lstStyle/>
            <a:p>
              <a:pPr algn="ctr"/>
              <a:r>
                <a:rPr lang="en-US" dirty="0"/>
                <a:t>2231</a:t>
              </a:r>
              <a:endParaRPr lang="en-IN" dirty="0"/>
            </a:p>
          </p:txBody>
        </p:sp>
        <p:sp>
          <p:nvSpPr>
            <p:cNvPr id="29" name="TextBox 28">
              <a:extLst>
                <a:ext uri="{FF2B5EF4-FFF2-40B4-BE49-F238E27FC236}">
                  <a16:creationId xmlns:a16="http://schemas.microsoft.com/office/drawing/2014/main" id="{63012EFC-A2DE-4666-A792-131C64AABD07}"/>
                </a:ext>
              </a:extLst>
            </p:cNvPr>
            <p:cNvSpPr txBox="1"/>
            <p:nvPr/>
          </p:nvSpPr>
          <p:spPr>
            <a:xfrm>
              <a:off x="10332268" y="2131935"/>
              <a:ext cx="928265" cy="369332"/>
            </a:xfrm>
            <a:prstGeom prst="rect">
              <a:avLst/>
            </a:prstGeom>
            <a:noFill/>
          </p:spPr>
          <p:txBody>
            <a:bodyPr wrap="square" rtlCol="0">
              <a:spAutoFit/>
            </a:bodyPr>
            <a:lstStyle/>
            <a:p>
              <a:pPr algn="ctr"/>
              <a:r>
                <a:rPr lang="en-US" dirty="0"/>
                <a:t>2622</a:t>
              </a:r>
              <a:endParaRPr lang="en-IN" dirty="0"/>
            </a:p>
          </p:txBody>
        </p:sp>
        <p:sp>
          <p:nvSpPr>
            <p:cNvPr id="30" name="TextBox 29">
              <a:extLst>
                <a:ext uri="{FF2B5EF4-FFF2-40B4-BE49-F238E27FC236}">
                  <a16:creationId xmlns:a16="http://schemas.microsoft.com/office/drawing/2014/main" id="{59CA0E1D-E97A-4A58-9B05-BAEE939C2913}"/>
                </a:ext>
              </a:extLst>
            </p:cNvPr>
            <p:cNvSpPr txBox="1"/>
            <p:nvPr/>
          </p:nvSpPr>
          <p:spPr>
            <a:xfrm>
              <a:off x="10238780" y="2485878"/>
              <a:ext cx="1193316" cy="400110"/>
            </a:xfrm>
            <a:prstGeom prst="rect">
              <a:avLst/>
            </a:prstGeom>
            <a:noFill/>
          </p:spPr>
          <p:txBody>
            <a:bodyPr wrap="square" rtlCol="0">
              <a:spAutoFit/>
            </a:bodyPr>
            <a:lstStyle/>
            <a:p>
              <a:r>
                <a:rPr lang="en-US" sz="2000" b="1" dirty="0"/>
                <a:t>X 17.53%</a:t>
              </a:r>
              <a:endParaRPr lang="en-IN" sz="2000" b="1" dirty="0"/>
            </a:p>
          </p:txBody>
        </p:sp>
        <p:sp>
          <p:nvSpPr>
            <p:cNvPr id="31" name="TextBox 30">
              <a:extLst>
                <a:ext uri="{FF2B5EF4-FFF2-40B4-BE49-F238E27FC236}">
                  <a16:creationId xmlns:a16="http://schemas.microsoft.com/office/drawing/2014/main" id="{DBED6F29-D4A8-473C-B5BC-E80A84EE3662}"/>
                </a:ext>
              </a:extLst>
            </p:cNvPr>
            <p:cNvSpPr txBox="1"/>
            <p:nvPr/>
          </p:nvSpPr>
          <p:spPr>
            <a:xfrm>
              <a:off x="9525162" y="1519130"/>
              <a:ext cx="765463" cy="369332"/>
            </a:xfrm>
            <a:prstGeom prst="rect">
              <a:avLst/>
            </a:prstGeom>
            <a:noFill/>
          </p:spPr>
          <p:txBody>
            <a:bodyPr wrap="square" rtlCol="0">
              <a:spAutoFit/>
            </a:bodyPr>
            <a:lstStyle/>
            <a:p>
              <a:r>
                <a:rPr lang="en-US" dirty="0"/>
                <a:t>FY19</a:t>
              </a:r>
              <a:endParaRPr lang="en-IN" dirty="0"/>
            </a:p>
          </p:txBody>
        </p:sp>
        <p:sp>
          <p:nvSpPr>
            <p:cNvPr id="32" name="TextBox 31">
              <a:extLst>
                <a:ext uri="{FF2B5EF4-FFF2-40B4-BE49-F238E27FC236}">
                  <a16:creationId xmlns:a16="http://schemas.microsoft.com/office/drawing/2014/main" id="{1E986079-18C8-4C66-B15D-56A05A505E87}"/>
                </a:ext>
              </a:extLst>
            </p:cNvPr>
            <p:cNvSpPr txBox="1"/>
            <p:nvPr/>
          </p:nvSpPr>
          <p:spPr>
            <a:xfrm>
              <a:off x="10423151" y="1519130"/>
              <a:ext cx="765463" cy="369332"/>
            </a:xfrm>
            <a:prstGeom prst="rect">
              <a:avLst/>
            </a:prstGeom>
            <a:noFill/>
          </p:spPr>
          <p:txBody>
            <a:bodyPr wrap="square" rtlCol="0">
              <a:spAutoFit/>
            </a:bodyPr>
            <a:lstStyle/>
            <a:p>
              <a:r>
                <a:rPr lang="en-US" dirty="0"/>
                <a:t>FY22</a:t>
              </a:r>
              <a:endParaRPr lang="en-IN" dirty="0"/>
            </a:p>
          </p:txBody>
        </p:sp>
      </p:grpSp>
      <p:grpSp>
        <p:nvGrpSpPr>
          <p:cNvPr id="34" name="Group 33">
            <a:extLst>
              <a:ext uri="{FF2B5EF4-FFF2-40B4-BE49-F238E27FC236}">
                <a16:creationId xmlns:a16="http://schemas.microsoft.com/office/drawing/2014/main" id="{DE8AE39F-1879-4EFE-86D0-DC336DF1489D}"/>
              </a:ext>
            </a:extLst>
          </p:cNvPr>
          <p:cNvGrpSpPr/>
          <p:nvPr/>
        </p:nvGrpSpPr>
        <p:grpSpPr>
          <a:xfrm>
            <a:off x="519369" y="4222419"/>
            <a:ext cx="2317857" cy="2491825"/>
            <a:chOff x="519369" y="1405706"/>
            <a:chExt cx="2317857" cy="2491825"/>
          </a:xfrm>
        </p:grpSpPr>
        <p:sp>
          <p:nvSpPr>
            <p:cNvPr id="35" name="Oval 34">
              <a:extLst>
                <a:ext uri="{FF2B5EF4-FFF2-40B4-BE49-F238E27FC236}">
                  <a16:creationId xmlns:a16="http://schemas.microsoft.com/office/drawing/2014/main" id="{EF988DCE-8F95-44D0-B626-72B71C7A164B}"/>
                </a:ext>
              </a:extLst>
            </p:cNvPr>
            <p:cNvSpPr/>
            <p:nvPr/>
          </p:nvSpPr>
          <p:spPr>
            <a:xfrm>
              <a:off x="519369" y="1990862"/>
              <a:ext cx="1030514" cy="1030514"/>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8DB25D2F-1594-4684-8E1A-F2D7570B511A}"/>
                </a:ext>
              </a:extLst>
            </p:cNvPr>
            <p:cNvSpPr>
              <a:spLocks noChangeAspect="1"/>
            </p:cNvSpPr>
            <p:nvPr/>
          </p:nvSpPr>
          <p:spPr>
            <a:xfrm>
              <a:off x="1325226" y="1750119"/>
              <a:ext cx="1512000" cy="1512000"/>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D5EA963A-8F9E-4821-A528-81004D3D240E}"/>
                </a:ext>
              </a:extLst>
            </p:cNvPr>
            <p:cNvSpPr txBox="1"/>
            <p:nvPr/>
          </p:nvSpPr>
          <p:spPr>
            <a:xfrm>
              <a:off x="769893" y="3251200"/>
              <a:ext cx="1755593" cy="646331"/>
            </a:xfrm>
            <a:prstGeom prst="rect">
              <a:avLst/>
            </a:prstGeom>
            <a:noFill/>
          </p:spPr>
          <p:txBody>
            <a:bodyPr wrap="square" rtlCol="0">
              <a:spAutoFit/>
            </a:bodyPr>
            <a:lstStyle/>
            <a:p>
              <a:pPr algn="ctr"/>
              <a:r>
                <a:rPr lang="en-IN" dirty="0"/>
                <a:t>Pharmaceuticals and chemicals</a:t>
              </a:r>
            </a:p>
          </p:txBody>
        </p:sp>
        <p:sp>
          <p:nvSpPr>
            <p:cNvPr id="38" name="TextBox 37">
              <a:extLst>
                <a:ext uri="{FF2B5EF4-FFF2-40B4-BE49-F238E27FC236}">
                  <a16:creationId xmlns:a16="http://schemas.microsoft.com/office/drawing/2014/main" id="{FCC31307-0495-47EB-81F7-5ADD1894A2E3}"/>
                </a:ext>
              </a:extLst>
            </p:cNvPr>
            <p:cNvSpPr txBox="1"/>
            <p:nvPr/>
          </p:nvSpPr>
          <p:spPr>
            <a:xfrm>
              <a:off x="651894" y="2321453"/>
              <a:ext cx="765463" cy="369332"/>
            </a:xfrm>
            <a:prstGeom prst="rect">
              <a:avLst/>
            </a:prstGeom>
            <a:noFill/>
          </p:spPr>
          <p:txBody>
            <a:bodyPr wrap="square" rtlCol="0">
              <a:spAutoFit/>
            </a:bodyPr>
            <a:lstStyle/>
            <a:p>
              <a:pPr algn="ctr"/>
              <a:r>
                <a:rPr lang="en-US" dirty="0"/>
                <a:t>9823</a:t>
              </a:r>
              <a:endParaRPr lang="en-IN" dirty="0"/>
            </a:p>
          </p:txBody>
        </p:sp>
        <p:sp>
          <p:nvSpPr>
            <p:cNvPr id="39" name="TextBox 38">
              <a:extLst>
                <a:ext uri="{FF2B5EF4-FFF2-40B4-BE49-F238E27FC236}">
                  <a16:creationId xmlns:a16="http://schemas.microsoft.com/office/drawing/2014/main" id="{DFB6532B-71AB-474C-87CE-740529ADE3A2}"/>
                </a:ext>
              </a:extLst>
            </p:cNvPr>
            <p:cNvSpPr txBox="1"/>
            <p:nvPr/>
          </p:nvSpPr>
          <p:spPr>
            <a:xfrm>
              <a:off x="1604476" y="2006683"/>
              <a:ext cx="928265" cy="369332"/>
            </a:xfrm>
            <a:prstGeom prst="rect">
              <a:avLst/>
            </a:prstGeom>
            <a:noFill/>
          </p:spPr>
          <p:txBody>
            <a:bodyPr wrap="square" rtlCol="0">
              <a:spAutoFit/>
            </a:bodyPr>
            <a:lstStyle/>
            <a:p>
              <a:pPr algn="ctr"/>
              <a:r>
                <a:rPr lang="en-US" dirty="0"/>
                <a:t>1</a:t>
              </a:r>
              <a:r>
                <a:rPr lang="en-IN" dirty="0"/>
                <a:t>3591</a:t>
              </a:r>
              <a:endParaRPr lang="en-US" dirty="0"/>
            </a:p>
          </p:txBody>
        </p:sp>
        <p:sp>
          <p:nvSpPr>
            <p:cNvPr id="40" name="TextBox 39">
              <a:extLst>
                <a:ext uri="{FF2B5EF4-FFF2-40B4-BE49-F238E27FC236}">
                  <a16:creationId xmlns:a16="http://schemas.microsoft.com/office/drawing/2014/main" id="{71DDCBE4-AFBA-4AD5-ACDC-C49F0BAA2085}"/>
                </a:ext>
              </a:extLst>
            </p:cNvPr>
            <p:cNvSpPr txBox="1"/>
            <p:nvPr/>
          </p:nvSpPr>
          <p:spPr>
            <a:xfrm>
              <a:off x="1471950" y="2490730"/>
              <a:ext cx="1193316" cy="400110"/>
            </a:xfrm>
            <a:prstGeom prst="rect">
              <a:avLst/>
            </a:prstGeom>
            <a:noFill/>
          </p:spPr>
          <p:txBody>
            <a:bodyPr wrap="square" rtlCol="0">
              <a:spAutoFit/>
            </a:bodyPr>
            <a:lstStyle/>
            <a:p>
              <a:r>
                <a:rPr lang="en-US" sz="2000" b="1" dirty="0"/>
                <a:t>X 38.36%</a:t>
              </a:r>
              <a:endParaRPr lang="en-IN" sz="2000" b="1" dirty="0"/>
            </a:p>
          </p:txBody>
        </p:sp>
        <p:sp>
          <p:nvSpPr>
            <p:cNvPr id="41" name="TextBox 40">
              <a:extLst>
                <a:ext uri="{FF2B5EF4-FFF2-40B4-BE49-F238E27FC236}">
                  <a16:creationId xmlns:a16="http://schemas.microsoft.com/office/drawing/2014/main" id="{846C75D6-65E1-4F98-BD99-658BCBB54D57}"/>
                </a:ext>
              </a:extLst>
            </p:cNvPr>
            <p:cNvSpPr txBox="1"/>
            <p:nvPr/>
          </p:nvSpPr>
          <p:spPr>
            <a:xfrm>
              <a:off x="651894" y="1523982"/>
              <a:ext cx="765463" cy="369332"/>
            </a:xfrm>
            <a:prstGeom prst="rect">
              <a:avLst/>
            </a:prstGeom>
            <a:noFill/>
          </p:spPr>
          <p:txBody>
            <a:bodyPr wrap="square" rtlCol="0">
              <a:spAutoFit/>
            </a:bodyPr>
            <a:lstStyle/>
            <a:p>
              <a:r>
                <a:rPr lang="en-US" dirty="0"/>
                <a:t>FY19</a:t>
              </a:r>
              <a:endParaRPr lang="en-IN" dirty="0"/>
            </a:p>
          </p:txBody>
        </p:sp>
        <p:sp>
          <p:nvSpPr>
            <p:cNvPr id="42" name="TextBox 41">
              <a:extLst>
                <a:ext uri="{FF2B5EF4-FFF2-40B4-BE49-F238E27FC236}">
                  <a16:creationId xmlns:a16="http://schemas.microsoft.com/office/drawing/2014/main" id="{B1C8A3AF-447E-4B9F-9455-8825D2922D28}"/>
                </a:ext>
              </a:extLst>
            </p:cNvPr>
            <p:cNvSpPr txBox="1"/>
            <p:nvPr/>
          </p:nvSpPr>
          <p:spPr>
            <a:xfrm>
              <a:off x="1698494" y="1405706"/>
              <a:ext cx="765463" cy="369332"/>
            </a:xfrm>
            <a:prstGeom prst="rect">
              <a:avLst/>
            </a:prstGeom>
            <a:noFill/>
          </p:spPr>
          <p:txBody>
            <a:bodyPr wrap="square" rtlCol="0">
              <a:spAutoFit/>
            </a:bodyPr>
            <a:lstStyle/>
            <a:p>
              <a:r>
                <a:rPr lang="en-US" dirty="0"/>
                <a:t>FY22</a:t>
              </a:r>
              <a:endParaRPr lang="en-IN" dirty="0"/>
            </a:p>
          </p:txBody>
        </p:sp>
      </p:grpSp>
      <p:grpSp>
        <p:nvGrpSpPr>
          <p:cNvPr id="44" name="Group 43">
            <a:extLst>
              <a:ext uri="{FF2B5EF4-FFF2-40B4-BE49-F238E27FC236}">
                <a16:creationId xmlns:a16="http://schemas.microsoft.com/office/drawing/2014/main" id="{7D890F20-946D-410B-9243-83EFCD881EFE}"/>
              </a:ext>
            </a:extLst>
          </p:cNvPr>
          <p:cNvGrpSpPr/>
          <p:nvPr/>
        </p:nvGrpSpPr>
        <p:grpSpPr>
          <a:xfrm>
            <a:off x="7980289" y="3775529"/>
            <a:ext cx="3559817" cy="2942987"/>
            <a:chOff x="135669" y="954544"/>
            <a:chExt cx="3559817" cy="2942987"/>
          </a:xfrm>
        </p:grpSpPr>
        <p:sp>
          <p:nvSpPr>
            <p:cNvPr id="45" name="Oval 44">
              <a:extLst>
                <a:ext uri="{FF2B5EF4-FFF2-40B4-BE49-F238E27FC236}">
                  <a16:creationId xmlns:a16="http://schemas.microsoft.com/office/drawing/2014/main" id="{56E6A8FF-FE37-419C-B07A-2E23AA46E454}"/>
                </a:ext>
              </a:extLst>
            </p:cNvPr>
            <p:cNvSpPr/>
            <p:nvPr/>
          </p:nvSpPr>
          <p:spPr>
            <a:xfrm>
              <a:off x="519369" y="1990862"/>
              <a:ext cx="1030514" cy="10305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Oval 45">
              <a:extLst>
                <a:ext uri="{FF2B5EF4-FFF2-40B4-BE49-F238E27FC236}">
                  <a16:creationId xmlns:a16="http://schemas.microsoft.com/office/drawing/2014/main" id="{6032458D-05DB-4F1A-A926-3A38451ED9B1}"/>
                </a:ext>
              </a:extLst>
            </p:cNvPr>
            <p:cNvSpPr>
              <a:spLocks noChangeAspect="1"/>
            </p:cNvSpPr>
            <p:nvPr/>
          </p:nvSpPr>
          <p:spPr>
            <a:xfrm>
              <a:off x="1355486" y="1269746"/>
              <a:ext cx="2340000" cy="2340000"/>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TextBox 47">
              <a:extLst>
                <a:ext uri="{FF2B5EF4-FFF2-40B4-BE49-F238E27FC236}">
                  <a16:creationId xmlns:a16="http://schemas.microsoft.com/office/drawing/2014/main" id="{2F30705E-741D-470A-806D-132B788A8F6E}"/>
                </a:ext>
              </a:extLst>
            </p:cNvPr>
            <p:cNvSpPr txBox="1"/>
            <p:nvPr/>
          </p:nvSpPr>
          <p:spPr>
            <a:xfrm>
              <a:off x="135669" y="3251200"/>
              <a:ext cx="1755593" cy="646331"/>
            </a:xfrm>
            <a:prstGeom prst="rect">
              <a:avLst/>
            </a:prstGeom>
            <a:noFill/>
          </p:spPr>
          <p:txBody>
            <a:bodyPr wrap="square" rtlCol="0">
              <a:spAutoFit/>
            </a:bodyPr>
            <a:lstStyle/>
            <a:p>
              <a:pPr algn="ctr"/>
              <a:r>
                <a:rPr lang="en-IN" dirty="0"/>
                <a:t>Plastic &amp;</a:t>
              </a:r>
              <a:br>
                <a:rPr lang="en-IN" dirty="0"/>
              </a:br>
              <a:r>
                <a:rPr lang="en-IN" dirty="0"/>
                <a:t>Rubber</a:t>
              </a:r>
            </a:p>
          </p:txBody>
        </p:sp>
        <p:sp>
          <p:nvSpPr>
            <p:cNvPr id="49" name="TextBox 48">
              <a:extLst>
                <a:ext uri="{FF2B5EF4-FFF2-40B4-BE49-F238E27FC236}">
                  <a16:creationId xmlns:a16="http://schemas.microsoft.com/office/drawing/2014/main" id="{3AC7C889-9173-471E-8E6A-6A1AE988DD41}"/>
                </a:ext>
              </a:extLst>
            </p:cNvPr>
            <p:cNvSpPr txBox="1"/>
            <p:nvPr/>
          </p:nvSpPr>
          <p:spPr>
            <a:xfrm>
              <a:off x="651894" y="2321453"/>
              <a:ext cx="765463" cy="369332"/>
            </a:xfrm>
            <a:prstGeom prst="rect">
              <a:avLst/>
            </a:prstGeom>
            <a:noFill/>
          </p:spPr>
          <p:txBody>
            <a:bodyPr wrap="square" rtlCol="0">
              <a:spAutoFit/>
            </a:bodyPr>
            <a:lstStyle/>
            <a:p>
              <a:pPr algn="ctr"/>
              <a:r>
                <a:rPr lang="en-US" dirty="0"/>
                <a:t>5191</a:t>
              </a:r>
              <a:endParaRPr lang="en-IN" dirty="0"/>
            </a:p>
          </p:txBody>
        </p:sp>
        <p:sp>
          <p:nvSpPr>
            <p:cNvPr id="50" name="TextBox 49">
              <a:extLst>
                <a:ext uri="{FF2B5EF4-FFF2-40B4-BE49-F238E27FC236}">
                  <a16:creationId xmlns:a16="http://schemas.microsoft.com/office/drawing/2014/main" id="{8F0DD561-F19D-4A91-8EDB-561BFA614D7B}"/>
                </a:ext>
              </a:extLst>
            </p:cNvPr>
            <p:cNvSpPr txBox="1"/>
            <p:nvPr/>
          </p:nvSpPr>
          <p:spPr>
            <a:xfrm>
              <a:off x="2023788" y="1964921"/>
              <a:ext cx="928265" cy="369332"/>
            </a:xfrm>
            <a:prstGeom prst="rect">
              <a:avLst/>
            </a:prstGeom>
            <a:noFill/>
          </p:spPr>
          <p:txBody>
            <a:bodyPr wrap="square" rtlCol="0">
              <a:spAutoFit/>
            </a:bodyPr>
            <a:lstStyle/>
            <a:p>
              <a:pPr algn="ctr"/>
              <a:r>
                <a:rPr lang="en-US" dirty="0"/>
                <a:t>9078</a:t>
              </a:r>
            </a:p>
          </p:txBody>
        </p:sp>
        <p:sp>
          <p:nvSpPr>
            <p:cNvPr id="51" name="TextBox 50">
              <a:extLst>
                <a:ext uri="{FF2B5EF4-FFF2-40B4-BE49-F238E27FC236}">
                  <a16:creationId xmlns:a16="http://schemas.microsoft.com/office/drawing/2014/main" id="{5F95C1D7-0202-440C-9FC8-7AF05B6EBC21}"/>
                </a:ext>
              </a:extLst>
            </p:cNvPr>
            <p:cNvSpPr txBox="1"/>
            <p:nvPr/>
          </p:nvSpPr>
          <p:spPr>
            <a:xfrm>
              <a:off x="1891262" y="2621266"/>
              <a:ext cx="1193316" cy="400110"/>
            </a:xfrm>
            <a:prstGeom prst="rect">
              <a:avLst/>
            </a:prstGeom>
            <a:noFill/>
          </p:spPr>
          <p:txBody>
            <a:bodyPr wrap="square" rtlCol="0">
              <a:spAutoFit/>
            </a:bodyPr>
            <a:lstStyle/>
            <a:p>
              <a:r>
                <a:rPr lang="en-US" sz="2000" b="1" dirty="0"/>
                <a:t>X 74.88%</a:t>
              </a:r>
              <a:endParaRPr lang="en-IN" sz="2000" b="1" dirty="0"/>
            </a:p>
          </p:txBody>
        </p:sp>
        <p:sp>
          <p:nvSpPr>
            <p:cNvPr id="52" name="TextBox 51">
              <a:extLst>
                <a:ext uri="{FF2B5EF4-FFF2-40B4-BE49-F238E27FC236}">
                  <a16:creationId xmlns:a16="http://schemas.microsoft.com/office/drawing/2014/main" id="{3D1E5762-36D7-4A1B-BC4D-C73D47D2A74E}"/>
                </a:ext>
              </a:extLst>
            </p:cNvPr>
            <p:cNvSpPr txBox="1"/>
            <p:nvPr/>
          </p:nvSpPr>
          <p:spPr>
            <a:xfrm>
              <a:off x="651894" y="1523982"/>
              <a:ext cx="765463" cy="369332"/>
            </a:xfrm>
            <a:prstGeom prst="rect">
              <a:avLst/>
            </a:prstGeom>
            <a:noFill/>
          </p:spPr>
          <p:txBody>
            <a:bodyPr wrap="square" rtlCol="0">
              <a:spAutoFit/>
            </a:bodyPr>
            <a:lstStyle/>
            <a:p>
              <a:r>
                <a:rPr lang="en-US" dirty="0"/>
                <a:t>FY19</a:t>
              </a:r>
              <a:endParaRPr lang="en-IN" dirty="0"/>
            </a:p>
          </p:txBody>
        </p:sp>
        <p:sp>
          <p:nvSpPr>
            <p:cNvPr id="53" name="TextBox 52">
              <a:extLst>
                <a:ext uri="{FF2B5EF4-FFF2-40B4-BE49-F238E27FC236}">
                  <a16:creationId xmlns:a16="http://schemas.microsoft.com/office/drawing/2014/main" id="{EB729753-BE1E-422B-B469-2D456845021B}"/>
                </a:ext>
              </a:extLst>
            </p:cNvPr>
            <p:cNvSpPr txBox="1"/>
            <p:nvPr/>
          </p:nvSpPr>
          <p:spPr>
            <a:xfrm>
              <a:off x="2170209" y="954544"/>
              <a:ext cx="765463" cy="369332"/>
            </a:xfrm>
            <a:prstGeom prst="rect">
              <a:avLst/>
            </a:prstGeom>
            <a:noFill/>
          </p:spPr>
          <p:txBody>
            <a:bodyPr wrap="square" rtlCol="0">
              <a:spAutoFit/>
            </a:bodyPr>
            <a:lstStyle/>
            <a:p>
              <a:r>
                <a:rPr lang="en-US" dirty="0"/>
                <a:t>FY22</a:t>
              </a:r>
              <a:endParaRPr lang="en-IN" dirty="0"/>
            </a:p>
          </p:txBody>
        </p:sp>
      </p:gr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C5F137C0-0CAF-4CC6-9401-8D0806AA2007}"/>
              </a:ext>
            </a:extLst>
          </p:cNvPr>
          <p:cNvSpPr>
            <a:spLocks noGrp="1"/>
          </p:cNvSpPr>
          <p:nvPr>
            <p:ph type="sldNum" sz="quarter" idx="12"/>
          </p:nvPr>
        </p:nvSpPr>
        <p:spPr/>
        <p:txBody>
          <a:bodyPr/>
          <a:lstStyle/>
          <a:p>
            <a:fld id="{2844DEC4-8F14-416A-8677-78FF29B28FAF}" type="slidenum">
              <a:rPr lang="en-IN" smtClean="0"/>
              <a:t>20</a:t>
            </a:fld>
            <a:endParaRPr lang="en-IN"/>
          </a:p>
        </p:txBody>
      </p:sp>
    </p:spTree>
    <p:extLst>
      <p:ext uri="{BB962C8B-B14F-4D97-AF65-F5344CB8AC3E}">
        <p14:creationId xmlns:p14="http://schemas.microsoft.com/office/powerpoint/2010/main" val="175703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523220"/>
          </a:xfrm>
          <a:prstGeom prst="rect">
            <a:avLst/>
          </a:prstGeom>
          <a:noFill/>
        </p:spPr>
        <p:txBody>
          <a:bodyPr wrap="square" rtlCol="0">
            <a:spAutoFit/>
          </a:bodyPr>
          <a:lstStyle/>
          <a:p>
            <a:pPr algn="ctr"/>
            <a:r>
              <a:rPr lang="en-US" sz="2800" b="1" dirty="0"/>
              <a:t>External Research </a:t>
            </a:r>
            <a:endParaRPr lang="en-IN" sz="2800" b="1" dirty="0"/>
          </a:p>
        </p:txBody>
      </p:sp>
      <p:pic>
        <p:nvPicPr>
          <p:cNvPr id="7" name="Picture 6">
            <a:extLst>
              <a:ext uri="{FF2B5EF4-FFF2-40B4-BE49-F238E27FC236}">
                <a16:creationId xmlns:a16="http://schemas.microsoft.com/office/drawing/2014/main" id="{1136DDAF-95E5-4B80-8E7E-47E98B570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895" y="2065255"/>
            <a:ext cx="4465008" cy="2942174"/>
          </a:xfrm>
          <a:prstGeom prst="rect">
            <a:avLst/>
          </a:prstGeom>
        </p:spPr>
      </p:pic>
      <p:cxnSp>
        <p:nvCxnSpPr>
          <p:cNvPr id="16" name="Straight Connector 15">
            <a:extLst>
              <a:ext uri="{FF2B5EF4-FFF2-40B4-BE49-F238E27FC236}">
                <a16:creationId xmlns:a16="http://schemas.microsoft.com/office/drawing/2014/main" id="{13E1EB02-29F9-4E2A-88D1-A307B095AEAC}"/>
              </a:ext>
            </a:extLst>
          </p:cNvPr>
          <p:cNvCxnSpPr>
            <a:cxnSpLocks/>
          </p:cNvCxnSpPr>
          <p:nvPr/>
        </p:nvCxnSpPr>
        <p:spPr>
          <a:xfrm>
            <a:off x="518400" y="1101600"/>
            <a:ext cx="11031503"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4050BDE-DCA2-46BB-BF5F-F9B60A4D472A}"/>
              </a:ext>
            </a:extLst>
          </p:cNvPr>
          <p:cNvSpPr txBox="1"/>
          <p:nvPr/>
        </p:nvSpPr>
        <p:spPr>
          <a:xfrm>
            <a:off x="518400" y="1268930"/>
            <a:ext cx="11031503" cy="461665"/>
          </a:xfrm>
          <a:prstGeom prst="rect">
            <a:avLst/>
          </a:prstGeom>
          <a:noFill/>
        </p:spPr>
        <p:txBody>
          <a:bodyPr wrap="square" rtlCol="0">
            <a:spAutoFit/>
          </a:bodyPr>
          <a:lstStyle/>
          <a:p>
            <a:pPr algn="ctr"/>
            <a:r>
              <a:rPr lang="en-US" sz="2400" dirty="0"/>
              <a:t>Agriculture Sector</a:t>
            </a:r>
            <a:endParaRPr lang="en-IN" sz="2400" dirty="0"/>
          </a:p>
        </p:txBody>
      </p:sp>
      <p:sp>
        <p:nvSpPr>
          <p:cNvPr id="13" name="TextBox 12">
            <a:extLst>
              <a:ext uri="{FF2B5EF4-FFF2-40B4-BE49-F238E27FC236}">
                <a16:creationId xmlns:a16="http://schemas.microsoft.com/office/drawing/2014/main" id="{867007FF-CD35-4FEF-8083-52BB5E3C54FB}"/>
              </a:ext>
            </a:extLst>
          </p:cNvPr>
          <p:cNvSpPr txBox="1"/>
          <p:nvPr/>
        </p:nvSpPr>
        <p:spPr>
          <a:xfrm>
            <a:off x="518400" y="1888149"/>
            <a:ext cx="4837371" cy="400110"/>
          </a:xfrm>
          <a:prstGeom prst="rect">
            <a:avLst/>
          </a:prstGeom>
          <a:noFill/>
        </p:spPr>
        <p:txBody>
          <a:bodyPr wrap="square" rtlCol="0">
            <a:spAutoFit/>
          </a:bodyPr>
          <a:lstStyle/>
          <a:p>
            <a:pPr algn="ctr"/>
            <a:r>
              <a:rPr lang="en-US" sz="2000" b="1" dirty="0"/>
              <a:t>Raythu Bandhu Scheme ( 2018 )</a:t>
            </a:r>
            <a:endParaRPr lang="en-IN" sz="2000" b="1" dirty="0"/>
          </a:p>
        </p:txBody>
      </p:sp>
      <p:cxnSp>
        <p:nvCxnSpPr>
          <p:cNvPr id="19" name="Straight Connector 18">
            <a:extLst>
              <a:ext uri="{FF2B5EF4-FFF2-40B4-BE49-F238E27FC236}">
                <a16:creationId xmlns:a16="http://schemas.microsoft.com/office/drawing/2014/main" id="{4C015F79-E7C1-4486-A4CC-CDA9E631AAD8}"/>
              </a:ext>
            </a:extLst>
          </p:cNvPr>
          <p:cNvCxnSpPr>
            <a:cxnSpLocks/>
          </p:cNvCxnSpPr>
          <p:nvPr/>
        </p:nvCxnSpPr>
        <p:spPr>
          <a:xfrm>
            <a:off x="518400" y="2308545"/>
            <a:ext cx="4670457" cy="0"/>
          </a:xfrm>
          <a:prstGeom prst="line">
            <a:avLst/>
          </a:prstGeom>
          <a:ln>
            <a:solidFill>
              <a:schemeClr val="accent3">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3AA77B-3420-476A-97C8-E607D6D28AB5}"/>
              </a:ext>
            </a:extLst>
          </p:cNvPr>
          <p:cNvSpPr txBox="1"/>
          <p:nvPr/>
        </p:nvSpPr>
        <p:spPr>
          <a:xfrm>
            <a:off x="518400" y="2446083"/>
            <a:ext cx="63904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In order to ensure that the farmers do not fall again in to the debt trap, a new scheme called “Agriculture Investment Support Scheme” (“Rythu Bandhu”) is proposed to be implemented from the year 2018-19 Kharif season onwards to take care of initial investment needs of every farmer. </a:t>
            </a:r>
            <a:r>
              <a:rPr lang="en-US" b="1" dirty="0"/>
              <a:t>A budget of Rs.12,000 Crores has been provided </a:t>
            </a:r>
            <a:r>
              <a:rPr lang="en-US" dirty="0"/>
              <a:t>for the financial year </a:t>
            </a:r>
            <a:r>
              <a:rPr lang="en-US" b="1" dirty="0"/>
              <a:t>2018-19</a:t>
            </a:r>
            <a:r>
              <a:rPr lang="en-US" dirty="0"/>
              <a:t> by Government of Telangana.</a:t>
            </a:r>
          </a:p>
          <a:p>
            <a:endParaRPr lang="en-US" dirty="0"/>
          </a:p>
          <a:p>
            <a:pPr marL="285750" indent="-285750">
              <a:buFont typeface="Arial" panose="020B0604020202020204" pitchFamily="34" charset="0"/>
              <a:buChar char="•"/>
            </a:pPr>
            <a:r>
              <a:rPr lang="en-US" dirty="0"/>
              <a:t>Relieving the Farmers from debt burden and not allowing them to fall in the debt trap again, Rythu Bandhu Scheme is proposed by Government of Telangana for </a:t>
            </a:r>
            <a:r>
              <a:rPr lang="en-US" b="1" dirty="0"/>
              <a:t>providing Investment Support Agriculture and Horticulture crops by way of grant of Rs. 5,000/- per acre per farmer each season</a:t>
            </a:r>
            <a:r>
              <a:rPr lang="en-US" dirty="0"/>
              <a:t> for purchase of inputs like Seeds, Fertilizers, Pesticides, Labour and other investments in the field operations of Farmer’s choice for the crop season.</a:t>
            </a:r>
          </a:p>
          <a:p>
            <a:endParaRPr lang="en-IN" dirty="0"/>
          </a:p>
        </p:txBody>
      </p:sp>
      <p:cxnSp>
        <p:nvCxnSpPr>
          <p:cNvPr id="28" name="Connector: Curved 27">
            <a:extLst>
              <a:ext uri="{FF2B5EF4-FFF2-40B4-BE49-F238E27FC236}">
                <a16:creationId xmlns:a16="http://schemas.microsoft.com/office/drawing/2014/main" id="{0154F7C3-82F4-4C1A-BC37-52C9CF29A846}"/>
              </a:ext>
            </a:extLst>
          </p:cNvPr>
          <p:cNvCxnSpPr>
            <a:cxnSpLocks/>
          </p:cNvCxnSpPr>
          <p:nvPr/>
        </p:nvCxnSpPr>
        <p:spPr>
          <a:xfrm>
            <a:off x="4905829" y="2065255"/>
            <a:ext cx="4314667" cy="205997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BA461765-01AE-4463-A391-6ACDEEDC3A22}"/>
              </a:ext>
            </a:extLst>
          </p:cNvPr>
          <p:cNvSpPr txBox="1"/>
          <p:nvPr/>
        </p:nvSpPr>
        <p:spPr>
          <a:xfrm>
            <a:off x="7141029" y="5158441"/>
            <a:ext cx="4408874" cy="646331"/>
          </a:xfrm>
          <a:prstGeom prst="rect">
            <a:avLst/>
          </a:prstGeom>
          <a:noFill/>
        </p:spPr>
        <p:txBody>
          <a:bodyPr wrap="square" rtlCol="0">
            <a:spAutoFit/>
          </a:bodyPr>
          <a:lstStyle/>
          <a:p>
            <a:r>
              <a:rPr lang="en-US" b="1" dirty="0">
                <a:solidFill>
                  <a:schemeClr val="accent6"/>
                </a:solidFill>
              </a:rPr>
              <a:t>37%</a:t>
            </a:r>
            <a:r>
              <a:rPr lang="en-US" dirty="0">
                <a:solidFill>
                  <a:schemeClr val="accent6"/>
                </a:solidFill>
              </a:rPr>
              <a:t> </a:t>
            </a:r>
            <a:r>
              <a:rPr lang="en-US" dirty="0"/>
              <a:t>hike in </a:t>
            </a:r>
            <a:r>
              <a:rPr lang="en-US" b="1" dirty="0"/>
              <a:t>GVA</a:t>
            </a:r>
            <a:r>
              <a:rPr lang="en-US" dirty="0"/>
              <a:t> (Gross Value Added) @ Current Prices.</a:t>
            </a:r>
            <a:endParaRPr lang="en-IN" dirty="0"/>
          </a:p>
        </p:txBody>
      </p:sp>
      <p:sp>
        <p:nvSpPr>
          <p:cNvPr id="33" name="TextBox 32">
            <a:extLst>
              <a:ext uri="{FF2B5EF4-FFF2-40B4-BE49-F238E27FC236}">
                <a16:creationId xmlns:a16="http://schemas.microsoft.com/office/drawing/2014/main" id="{B2AC6D8B-8D32-4051-BDA6-CBB605C98A4F}"/>
              </a:ext>
            </a:extLst>
          </p:cNvPr>
          <p:cNvSpPr txBox="1"/>
          <p:nvPr/>
        </p:nvSpPr>
        <p:spPr>
          <a:xfrm>
            <a:off x="8110106" y="6446949"/>
            <a:ext cx="3439797" cy="338554"/>
          </a:xfrm>
          <a:prstGeom prst="rect">
            <a:avLst/>
          </a:prstGeom>
          <a:noFill/>
        </p:spPr>
        <p:txBody>
          <a:bodyPr wrap="square" rtlCol="0">
            <a:spAutoFit/>
          </a:bodyPr>
          <a:lstStyle/>
          <a:p>
            <a:r>
              <a:rPr lang="en-US" sz="1600" dirty="0"/>
              <a:t>Image Source: Economy @ Ten Booklet</a:t>
            </a:r>
            <a:endParaRPr lang="en-IN" sz="1600" dirty="0"/>
          </a:p>
        </p:txBody>
      </p:sp>
      <p:sp>
        <p:nvSpPr>
          <p:cNvPr id="4" name="Slide Number Placeholder 3">
            <a:extLst>
              <a:ext uri="{FF2B5EF4-FFF2-40B4-BE49-F238E27FC236}">
                <a16:creationId xmlns:a16="http://schemas.microsoft.com/office/drawing/2014/main" id="{28C650CE-D6B3-46A0-9555-44C6233F45ED}"/>
              </a:ext>
            </a:extLst>
          </p:cNvPr>
          <p:cNvSpPr>
            <a:spLocks noGrp="1"/>
          </p:cNvSpPr>
          <p:nvPr>
            <p:ph type="sldNum" sz="quarter" idx="12"/>
          </p:nvPr>
        </p:nvSpPr>
        <p:spPr/>
        <p:txBody>
          <a:bodyPr/>
          <a:lstStyle/>
          <a:p>
            <a:fld id="{2844DEC4-8F14-416A-8677-78FF29B28FAF}" type="slidenum">
              <a:rPr lang="en-IN" smtClean="0"/>
              <a:t>21</a:t>
            </a:fld>
            <a:endParaRPr lang="en-IN"/>
          </a:p>
        </p:txBody>
      </p:sp>
      <p:cxnSp>
        <p:nvCxnSpPr>
          <p:cNvPr id="10" name="Straight Connector 9">
            <a:extLst>
              <a:ext uri="{FF2B5EF4-FFF2-40B4-BE49-F238E27FC236}">
                <a16:creationId xmlns:a16="http://schemas.microsoft.com/office/drawing/2014/main" id="{C900BC34-9199-43CB-B0F7-732B9CE3DB15}"/>
              </a:ext>
            </a:extLst>
          </p:cNvPr>
          <p:cNvCxnSpPr>
            <a:cxnSpLocks/>
          </p:cNvCxnSpPr>
          <p:nvPr/>
        </p:nvCxnSpPr>
        <p:spPr>
          <a:xfrm>
            <a:off x="9220496" y="3890499"/>
            <a:ext cx="0" cy="469466"/>
          </a:xfrm>
          <a:prstGeom prst="line">
            <a:avLst/>
          </a:prstGeom>
          <a:ln w="28575">
            <a:solidFill>
              <a:schemeClr val="bg1">
                <a:lumMod val="6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6454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1B2171-642A-454F-86AE-1942F53A2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00" y="2065254"/>
            <a:ext cx="5127657" cy="4596801"/>
          </a:xfrm>
          <a:prstGeom prst="rect">
            <a:avLst/>
          </a:prstGeom>
          <a:ln>
            <a:solidFill>
              <a:schemeClr val="bg1">
                <a:lumMod val="75000"/>
              </a:schemeClr>
            </a:solidFill>
          </a:ln>
        </p:spPr>
      </p:pic>
      <p:sp>
        <p:nvSpPr>
          <p:cNvPr id="17" name="TextBox 16">
            <a:extLst>
              <a:ext uri="{FF2B5EF4-FFF2-40B4-BE49-F238E27FC236}">
                <a16:creationId xmlns:a16="http://schemas.microsoft.com/office/drawing/2014/main" id="{14050BDE-DCA2-46BB-BF5F-F9B60A4D472A}"/>
              </a:ext>
            </a:extLst>
          </p:cNvPr>
          <p:cNvSpPr txBox="1"/>
          <p:nvPr/>
        </p:nvSpPr>
        <p:spPr>
          <a:xfrm>
            <a:off x="510097" y="399164"/>
            <a:ext cx="11031503" cy="461665"/>
          </a:xfrm>
          <a:prstGeom prst="rect">
            <a:avLst/>
          </a:prstGeom>
          <a:noFill/>
        </p:spPr>
        <p:txBody>
          <a:bodyPr wrap="square" rtlCol="0">
            <a:spAutoFit/>
          </a:bodyPr>
          <a:lstStyle/>
          <a:p>
            <a:pPr algn="ctr"/>
            <a:r>
              <a:rPr lang="en-US" sz="2400" dirty="0"/>
              <a:t>Agriculture Sector</a:t>
            </a:r>
            <a:endParaRPr lang="en-IN" sz="2400" dirty="0"/>
          </a:p>
        </p:txBody>
      </p:sp>
      <p:sp>
        <p:nvSpPr>
          <p:cNvPr id="10" name="TextBox 9">
            <a:extLst>
              <a:ext uri="{FF2B5EF4-FFF2-40B4-BE49-F238E27FC236}">
                <a16:creationId xmlns:a16="http://schemas.microsoft.com/office/drawing/2014/main" id="{B0ACF7DC-E292-4A9A-B424-5D2249B50B15}"/>
              </a:ext>
            </a:extLst>
          </p:cNvPr>
          <p:cNvSpPr txBox="1"/>
          <p:nvPr/>
        </p:nvSpPr>
        <p:spPr>
          <a:xfrm>
            <a:off x="6377983" y="2732593"/>
            <a:ext cx="516361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As shown in the visual beside </a:t>
            </a:r>
            <a:r>
              <a:rPr lang="en-US" b="1" dirty="0"/>
              <a:t>Agriculture and related sectors </a:t>
            </a:r>
            <a:r>
              <a:rPr lang="en-US" dirty="0"/>
              <a:t>were providing </a:t>
            </a:r>
            <a:r>
              <a:rPr lang="en-US" b="1" dirty="0"/>
              <a:t>66.1%</a:t>
            </a:r>
            <a:r>
              <a:rPr lang="en-US" dirty="0"/>
              <a:t> of employment which can be seen from employment growth to the related Food Processing sector has increased in </a:t>
            </a:r>
          </a:p>
          <a:p>
            <a:r>
              <a:rPr lang="en-US" b="1" dirty="0"/>
              <a:t>     FY19 - FY20 - FY21 from 8,801 - 10,407 -11,052</a:t>
            </a:r>
            <a:r>
              <a:rPr lang="en-US" dirty="0"/>
              <a:t>.</a:t>
            </a:r>
            <a:endParaRPr lang="en-IN" dirty="0"/>
          </a:p>
        </p:txBody>
      </p:sp>
      <p:grpSp>
        <p:nvGrpSpPr>
          <p:cNvPr id="18" name="Group 17">
            <a:extLst>
              <a:ext uri="{FF2B5EF4-FFF2-40B4-BE49-F238E27FC236}">
                <a16:creationId xmlns:a16="http://schemas.microsoft.com/office/drawing/2014/main" id="{102B378B-DF5F-4906-B3C0-97DDF1618812}"/>
              </a:ext>
            </a:extLst>
          </p:cNvPr>
          <p:cNvGrpSpPr/>
          <p:nvPr/>
        </p:nvGrpSpPr>
        <p:grpSpPr>
          <a:xfrm>
            <a:off x="6377984" y="2062317"/>
            <a:ext cx="5171920" cy="358431"/>
            <a:chOff x="6333564" y="3429000"/>
            <a:chExt cx="5209079" cy="358431"/>
          </a:xfrm>
        </p:grpSpPr>
        <p:cxnSp>
          <p:nvCxnSpPr>
            <p:cNvPr id="19" name="Straight Connector 18">
              <a:extLst>
                <a:ext uri="{FF2B5EF4-FFF2-40B4-BE49-F238E27FC236}">
                  <a16:creationId xmlns:a16="http://schemas.microsoft.com/office/drawing/2014/main" id="{858C2EFC-9D95-4082-B0B6-74C655CC910C}"/>
                </a:ext>
              </a:extLst>
            </p:cNvPr>
            <p:cNvCxnSpPr>
              <a:cxnSpLocks/>
            </p:cNvCxnSpPr>
            <p:nvPr/>
          </p:nvCxnSpPr>
          <p:spPr>
            <a:xfrm>
              <a:off x="6333564" y="3787431"/>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34089F-BFAC-4C10-A039-7F076360F90B}"/>
                </a:ext>
              </a:extLst>
            </p:cNvPr>
            <p:cNvSpPr txBox="1"/>
            <p:nvPr/>
          </p:nvSpPr>
          <p:spPr>
            <a:xfrm>
              <a:off x="6333564" y="3429000"/>
              <a:ext cx="5209079" cy="338554"/>
            </a:xfrm>
            <a:prstGeom prst="rect">
              <a:avLst/>
            </a:prstGeom>
            <a:noFill/>
          </p:spPr>
          <p:txBody>
            <a:bodyPr wrap="square" rtlCol="0">
              <a:spAutoFit/>
            </a:bodyPr>
            <a:lstStyle/>
            <a:p>
              <a:pPr algn="ctr"/>
              <a:r>
                <a:rPr lang="en-US" sz="1600" dirty="0"/>
                <a:t>Key Takeaways :</a:t>
              </a:r>
              <a:endParaRPr lang="en-IN" sz="1600" dirty="0"/>
            </a:p>
          </p:txBody>
        </p:sp>
      </p:grpSp>
      <p:cxnSp>
        <p:nvCxnSpPr>
          <p:cNvPr id="22" name="Straight Connector 21">
            <a:extLst>
              <a:ext uri="{FF2B5EF4-FFF2-40B4-BE49-F238E27FC236}">
                <a16:creationId xmlns:a16="http://schemas.microsoft.com/office/drawing/2014/main" id="{991DF0FD-0EDC-4549-A07E-27C96B70FD5B}"/>
              </a:ext>
            </a:extLst>
          </p:cNvPr>
          <p:cNvCxnSpPr>
            <a:cxnSpLocks/>
          </p:cNvCxnSpPr>
          <p:nvPr/>
        </p:nvCxnSpPr>
        <p:spPr>
          <a:xfrm>
            <a:off x="518400" y="1101600"/>
            <a:ext cx="11031503"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6D0273-4217-412E-BFF9-11B6B904F928}"/>
              </a:ext>
            </a:extLst>
          </p:cNvPr>
          <p:cNvSpPr txBox="1"/>
          <p:nvPr/>
        </p:nvSpPr>
        <p:spPr>
          <a:xfrm>
            <a:off x="6951399" y="6249015"/>
            <a:ext cx="4598504" cy="338554"/>
          </a:xfrm>
          <a:prstGeom prst="rect">
            <a:avLst/>
          </a:prstGeom>
          <a:noFill/>
        </p:spPr>
        <p:txBody>
          <a:bodyPr wrap="square" rtlCol="0">
            <a:spAutoFit/>
          </a:bodyPr>
          <a:lstStyle/>
          <a:p>
            <a:r>
              <a:rPr lang="en-US" sz="1600" dirty="0"/>
              <a:t>Image Source: Telangana Socio Economic Outlook 23</a:t>
            </a:r>
            <a:endParaRPr lang="en-IN" sz="1600" dirty="0"/>
          </a:p>
        </p:txBody>
      </p:sp>
      <p:sp>
        <p:nvSpPr>
          <p:cNvPr id="4" name="Slide Number Placeholder 3">
            <a:extLst>
              <a:ext uri="{FF2B5EF4-FFF2-40B4-BE49-F238E27FC236}">
                <a16:creationId xmlns:a16="http://schemas.microsoft.com/office/drawing/2014/main" id="{4F931CE6-CBB9-4B39-8DCA-E14A67FA18BB}"/>
              </a:ext>
            </a:extLst>
          </p:cNvPr>
          <p:cNvSpPr>
            <a:spLocks noGrp="1"/>
          </p:cNvSpPr>
          <p:nvPr>
            <p:ph type="sldNum" sz="quarter" idx="12"/>
          </p:nvPr>
        </p:nvSpPr>
        <p:spPr/>
        <p:txBody>
          <a:bodyPr/>
          <a:lstStyle/>
          <a:p>
            <a:fld id="{2844DEC4-8F14-416A-8677-78FF29B28FAF}" type="slidenum">
              <a:rPr lang="en-IN" smtClean="0"/>
              <a:t>22</a:t>
            </a:fld>
            <a:endParaRPr lang="en-IN"/>
          </a:p>
        </p:txBody>
      </p:sp>
    </p:spTree>
    <p:extLst>
      <p:ext uri="{BB962C8B-B14F-4D97-AF65-F5344CB8AC3E}">
        <p14:creationId xmlns:p14="http://schemas.microsoft.com/office/powerpoint/2010/main" val="4007185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3E1EB02-29F9-4E2A-88D1-A307B095AEAC}"/>
              </a:ext>
            </a:extLst>
          </p:cNvPr>
          <p:cNvCxnSpPr>
            <a:cxnSpLocks/>
          </p:cNvCxnSpPr>
          <p:nvPr/>
        </p:nvCxnSpPr>
        <p:spPr>
          <a:xfrm>
            <a:off x="6096000" y="1744431"/>
            <a:ext cx="4876800"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4050BDE-DCA2-46BB-BF5F-F9B60A4D472A}"/>
              </a:ext>
            </a:extLst>
          </p:cNvPr>
          <p:cNvSpPr txBox="1"/>
          <p:nvPr/>
        </p:nvSpPr>
        <p:spPr>
          <a:xfrm>
            <a:off x="510097" y="398960"/>
            <a:ext cx="11031503" cy="461665"/>
          </a:xfrm>
          <a:prstGeom prst="rect">
            <a:avLst/>
          </a:prstGeom>
          <a:noFill/>
        </p:spPr>
        <p:txBody>
          <a:bodyPr wrap="square" rtlCol="0">
            <a:spAutoFit/>
          </a:bodyPr>
          <a:lstStyle/>
          <a:p>
            <a:pPr algn="ctr"/>
            <a:r>
              <a:rPr lang="en-US" sz="2400" dirty="0"/>
              <a:t>Industrial Sector</a:t>
            </a:r>
            <a:endParaRPr lang="en-IN" sz="2400" dirty="0"/>
          </a:p>
        </p:txBody>
      </p:sp>
      <p:sp>
        <p:nvSpPr>
          <p:cNvPr id="23" name="TextBox 22">
            <a:extLst>
              <a:ext uri="{FF2B5EF4-FFF2-40B4-BE49-F238E27FC236}">
                <a16:creationId xmlns:a16="http://schemas.microsoft.com/office/drawing/2014/main" id="{5D46AF5E-F889-48DA-82C7-467209409BAB}"/>
              </a:ext>
            </a:extLst>
          </p:cNvPr>
          <p:cNvSpPr txBox="1"/>
          <p:nvPr/>
        </p:nvSpPr>
        <p:spPr>
          <a:xfrm>
            <a:off x="6502239" y="1227823"/>
            <a:ext cx="4064322" cy="461665"/>
          </a:xfrm>
          <a:prstGeom prst="rect">
            <a:avLst/>
          </a:prstGeom>
          <a:noFill/>
        </p:spPr>
        <p:txBody>
          <a:bodyPr wrap="square" rtlCol="0">
            <a:spAutoFit/>
          </a:bodyPr>
          <a:lstStyle/>
          <a:p>
            <a:pPr algn="ctr"/>
            <a:r>
              <a:rPr lang="en-US" sz="2400" dirty="0"/>
              <a:t>Salient Features of TS-iPASS </a:t>
            </a:r>
            <a:endParaRPr lang="en-IN" sz="2400" dirty="0"/>
          </a:p>
        </p:txBody>
      </p:sp>
      <p:sp>
        <p:nvSpPr>
          <p:cNvPr id="24" name="TextBox 23">
            <a:extLst>
              <a:ext uri="{FF2B5EF4-FFF2-40B4-BE49-F238E27FC236}">
                <a16:creationId xmlns:a16="http://schemas.microsoft.com/office/drawing/2014/main" id="{5E3036ED-ACD5-49D5-8A64-0F327D2B569D}"/>
              </a:ext>
            </a:extLst>
          </p:cNvPr>
          <p:cNvSpPr txBox="1"/>
          <p:nvPr/>
        </p:nvSpPr>
        <p:spPr>
          <a:xfrm>
            <a:off x="5151200" y="2056686"/>
            <a:ext cx="63904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departments connected for establishing and operation of an Enterprise brought under purview of TS-iPASS.</a:t>
            </a:r>
          </a:p>
          <a:p>
            <a:pPr marL="285750" indent="-285750">
              <a:buFont typeface="Arial" panose="020B0604020202020204" pitchFamily="34" charset="0"/>
              <a:buChar char="•"/>
            </a:pPr>
            <a:r>
              <a:rPr lang="en-US" dirty="0"/>
              <a:t>Time Limits set for each approval varying from 1 day to a maximum of 30 days depending upon on the complexity of the approval.</a:t>
            </a:r>
          </a:p>
          <a:p>
            <a:pPr marL="285750" indent="-285750">
              <a:buFont typeface="Arial" panose="020B0604020202020204" pitchFamily="34" charset="0"/>
              <a:buChar char="•"/>
            </a:pPr>
            <a:r>
              <a:rPr lang="en-US" dirty="0"/>
              <a:t>Pre-Scrutiny of the applications at State Level and District Level to assist the entrepreneurs in a proper submission of applications and to avoid delay in processing the files by the departments.</a:t>
            </a:r>
          </a:p>
          <a:p>
            <a:pPr marL="285750" indent="-285750">
              <a:buFont typeface="Arial" panose="020B0604020202020204" pitchFamily="34" charset="0"/>
              <a:buChar char="•"/>
            </a:pPr>
            <a:r>
              <a:rPr lang="en-US" dirty="0"/>
              <a:t>Making mandatory for the Competent Authorities to seek shortfall/additional information required, if any, only once, within three days from receipt of the application.</a:t>
            </a:r>
          </a:p>
          <a:p>
            <a:pPr marL="285750" indent="-285750">
              <a:buFont typeface="Arial" panose="020B0604020202020204" pitchFamily="34" charset="0"/>
              <a:buChar char="•"/>
            </a:pPr>
            <a:r>
              <a:rPr lang="en-US" dirty="0"/>
              <a:t>Empowering the Entrepreneurs with Right to clearances under TS-iPASS, to know the reasons for delay if any in getting the clearance within time limits and penalizing the officers responsible for the delay.</a:t>
            </a:r>
          </a:p>
          <a:p>
            <a:endParaRPr lang="en-US" dirty="0"/>
          </a:p>
        </p:txBody>
      </p:sp>
      <p:sp>
        <p:nvSpPr>
          <p:cNvPr id="2" name="Rectangle 1">
            <a:extLst>
              <a:ext uri="{FF2B5EF4-FFF2-40B4-BE49-F238E27FC236}">
                <a16:creationId xmlns:a16="http://schemas.microsoft.com/office/drawing/2014/main" id="{BCE8674B-8564-48EA-A18B-0D10D2878A36}"/>
              </a:ext>
            </a:extLst>
          </p:cNvPr>
          <p:cNvSpPr/>
          <p:nvPr/>
        </p:nvSpPr>
        <p:spPr>
          <a:xfrm>
            <a:off x="510097" y="2056686"/>
            <a:ext cx="4265103" cy="2862322"/>
          </a:xfrm>
          <a:prstGeom prst="rect">
            <a:avLst/>
          </a:prstGeom>
        </p:spPr>
        <p:txBody>
          <a:bodyPr wrap="square">
            <a:spAutoFit/>
          </a:bodyPr>
          <a:lstStyle/>
          <a:p>
            <a:pPr marL="285750" indent="-285750">
              <a:buFont typeface="Arial" panose="020B0604020202020204" pitchFamily="34" charset="0"/>
              <a:buChar char="•"/>
            </a:pPr>
            <a:r>
              <a:rPr lang="en-US" dirty="0"/>
              <a:t>Stands for </a:t>
            </a:r>
            <a:r>
              <a:rPr lang="en-US" b="1" dirty="0"/>
              <a:t>T</a:t>
            </a:r>
            <a:r>
              <a:rPr lang="en-US" dirty="0"/>
              <a:t>elangana </a:t>
            </a:r>
            <a:r>
              <a:rPr lang="en-US" b="1" dirty="0"/>
              <a:t>S</a:t>
            </a:r>
            <a:r>
              <a:rPr lang="en-US" dirty="0"/>
              <a:t>tate </a:t>
            </a:r>
            <a:r>
              <a:rPr lang="en-US" b="1" dirty="0"/>
              <a:t>I</a:t>
            </a:r>
            <a:r>
              <a:rPr lang="en-US" dirty="0"/>
              <a:t>ndustrial </a:t>
            </a:r>
            <a:r>
              <a:rPr lang="en-US" b="1" dirty="0"/>
              <a:t>P</a:t>
            </a:r>
            <a:r>
              <a:rPr lang="en-US" dirty="0"/>
              <a:t>roject </a:t>
            </a:r>
            <a:r>
              <a:rPr lang="en-US" b="1" dirty="0"/>
              <a:t>A</a:t>
            </a:r>
            <a:r>
              <a:rPr lang="en-US" dirty="0"/>
              <a:t>pproval and </a:t>
            </a:r>
            <a:r>
              <a:rPr lang="en-US" b="1" dirty="0"/>
              <a:t>S</a:t>
            </a:r>
            <a:r>
              <a:rPr lang="en-US" dirty="0"/>
              <a:t>elf-Certification </a:t>
            </a:r>
            <a:r>
              <a:rPr lang="en-US" b="1" dirty="0"/>
              <a:t>S</a:t>
            </a:r>
            <a:r>
              <a:rPr lang="en-US" dirty="0"/>
              <a:t>ystem in act from </a:t>
            </a:r>
            <a:r>
              <a:rPr lang="en-US" b="1" dirty="0"/>
              <a:t>2014</a:t>
            </a:r>
            <a:r>
              <a:rPr lang="en-US" dirty="0"/>
              <a:t>.</a:t>
            </a:r>
          </a:p>
          <a:p>
            <a:endParaRPr lang="en-US" dirty="0"/>
          </a:p>
          <a:p>
            <a:pPr marL="285750" indent="-285750">
              <a:buFont typeface="Arial" panose="020B0604020202020204" pitchFamily="34" charset="0"/>
              <a:buChar char="•"/>
            </a:pPr>
            <a:r>
              <a:rPr lang="en-US" b="1" dirty="0"/>
              <a:t>TS-iPASS</a:t>
            </a:r>
            <a:r>
              <a:rPr lang="en-US" dirty="0"/>
              <a:t> is a certification service to establish industries, manufacturing, and services, in the state of Telangana, India. The process allows a single mechanism for doing business with the state.</a:t>
            </a:r>
          </a:p>
          <a:p>
            <a:pPr marL="285750" indent="-285750">
              <a:buFont typeface="Arial" panose="020B0604020202020204" pitchFamily="34" charset="0"/>
              <a:buChar char="•"/>
            </a:pPr>
            <a:endParaRPr lang="en-US" dirty="0"/>
          </a:p>
        </p:txBody>
      </p:sp>
      <p:sp>
        <p:nvSpPr>
          <p:cNvPr id="26" name="TextBox 25">
            <a:extLst>
              <a:ext uri="{FF2B5EF4-FFF2-40B4-BE49-F238E27FC236}">
                <a16:creationId xmlns:a16="http://schemas.microsoft.com/office/drawing/2014/main" id="{3B2DCBDF-D007-45DE-AD9B-41D7FF1123C0}"/>
              </a:ext>
            </a:extLst>
          </p:cNvPr>
          <p:cNvSpPr txBox="1"/>
          <p:nvPr/>
        </p:nvSpPr>
        <p:spPr>
          <a:xfrm>
            <a:off x="710878" y="1227823"/>
            <a:ext cx="4064322" cy="461665"/>
          </a:xfrm>
          <a:prstGeom prst="rect">
            <a:avLst/>
          </a:prstGeom>
          <a:noFill/>
        </p:spPr>
        <p:txBody>
          <a:bodyPr wrap="square" rtlCol="0">
            <a:spAutoFit/>
          </a:bodyPr>
          <a:lstStyle/>
          <a:p>
            <a:pPr algn="ctr"/>
            <a:r>
              <a:rPr lang="en-US" sz="2400" dirty="0"/>
              <a:t>About TS-iPASS </a:t>
            </a:r>
            <a:endParaRPr lang="en-IN" sz="2400" dirty="0"/>
          </a:p>
        </p:txBody>
      </p:sp>
      <p:cxnSp>
        <p:nvCxnSpPr>
          <p:cNvPr id="27" name="Straight Connector 26">
            <a:extLst>
              <a:ext uri="{FF2B5EF4-FFF2-40B4-BE49-F238E27FC236}">
                <a16:creationId xmlns:a16="http://schemas.microsoft.com/office/drawing/2014/main" id="{F59198DB-84F4-4F7C-91F4-3965BD0E6466}"/>
              </a:ext>
            </a:extLst>
          </p:cNvPr>
          <p:cNvCxnSpPr>
            <a:cxnSpLocks/>
          </p:cNvCxnSpPr>
          <p:nvPr/>
        </p:nvCxnSpPr>
        <p:spPr>
          <a:xfrm>
            <a:off x="518400" y="1744431"/>
            <a:ext cx="4876800"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DCA423C-F306-41D5-B47D-5F12C4C87594}"/>
              </a:ext>
            </a:extLst>
          </p:cNvPr>
          <p:cNvCxnSpPr>
            <a:cxnSpLocks/>
          </p:cNvCxnSpPr>
          <p:nvPr/>
        </p:nvCxnSpPr>
        <p:spPr>
          <a:xfrm>
            <a:off x="518400" y="1101600"/>
            <a:ext cx="11031503"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0EEAFA7-90B7-4287-9BB9-7F027295804B}"/>
              </a:ext>
            </a:extLst>
          </p:cNvPr>
          <p:cNvSpPr>
            <a:spLocks noGrp="1"/>
          </p:cNvSpPr>
          <p:nvPr>
            <p:ph type="sldNum" sz="quarter" idx="12"/>
          </p:nvPr>
        </p:nvSpPr>
        <p:spPr/>
        <p:txBody>
          <a:bodyPr/>
          <a:lstStyle/>
          <a:p>
            <a:fld id="{2844DEC4-8F14-416A-8677-78FF29B28FAF}" type="slidenum">
              <a:rPr lang="en-IN" smtClean="0"/>
              <a:t>23</a:t>
            </a:fld>
            <a:endParaRPr lang="en-IN"/>
          </a:p>
        </p:txBody>
      </p:sp>
    </p:spTree>
    <p:extLst>
      <p:ext uri="{BB962C8B-B14F-4D97-AF65-F5344CB8AC3E}">
        <p14:creationId xmlns:p14="http://schemas.microsoft.com/office/powerpoint/2010/main" val="52033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6A7514-98A6-4066-9F1B-08874E571BA4}"/>
              </a:ext>
            </a:extLst>
          </p:cNvPr>
          <p:cNvPicPr>
            <a:picLocks noChangeAspect="1"/>
          </p:cNvPicPr>
          <p:nvPr/>
        </p:nvPicPr>
        <p:blipFill rotWithShape="1">
          <a:blip r:embed="rId3">
            <a:extLst>
              <a:ext uri="{28A0092B-C50C-407E-A947-70E740481C1C}">
                <a14:useLocalDpi xmlns:a14="http://schemas.microsoft.com/office/drawing/2010/main" val="0"/>
              </a:ext>
            </a:extLst>
          </a:blip>
          <a:srcRect l="22247" t="10687" r="16187"/>
          <a:stretch/>
        </p:blipFill>
        <p:spPr>
          <a:xfrm>
            <a:off x="510097" y="1656947"/>
            <a:ext cx="4065794" cy="3086690"/>
          </a:xfrm>
          <a:prstGeom prst="rect">
            <a:avLst/>
          </a:prstGeom>
        </p:spPr>
      </p:pic>
      <p:sp>
        <p:nvSpPr>
          <p:cNvPr id="17" name="TextBox 16">
            <a:extLst>
              <a:ext uri="{FF2B5EF4-FFF2-40B4-BE49-F238E27FC236}">
                <a16:creationId xmlns:a16="http://schemas.microsoft.com/office/drawing/2014/main" id="{14050BDE-DCA2-46BB-BF5F-F9B60A4D472A}"/>
              </a:ext>
            </a:extLst>
          </p:cNvPr>
          <p:cNvSpPr txBox="1"/>
          <p:nvPr/>
        </p:nvSpPr>
        <p:spPr>
          <a:xfrm>
            <a:off x="510097" y="398960"/>
            <a:ext cx="11031503" cy="461665"/>
          </a:xfrm>
          <a:prstGeom prst="rect">
            <a:avLst/>
          </a:prstGeom>
          <a:noFill/>
        </p:spPr>
        <p:txBody>
          <a:bodyPr wrap="square" rtlCol="0">
            <a:spAutoFit/>
          </a:bodyPr>
          <a:lstStyle/>
          <a:p>
            <a:pPr algn="ctr"/>
            <a:r>
              <a:rPr lang="en-US" sz="2400" dirty="0"/>
              <a:t>Industrial Sector</a:t>
            </a:r>
            <a:endParaRPr lang="en-IN" sz="2400" dirty="0"/>
          </a:p>
        </p:txBody>
      </p:sp>
      <p:grpSp>
        <p:nvGrpSpPr>
          <p:cNvPr id="15" name="Group 14">
            <a:extLst>
              <a:ext uri="{FF2B5EF4-FFF2-40B4-BE49-F238E27FC236}">
                <a16:creationId xmlns:a16="http://schemas.microsoft.com/office/drawing/2014/main" id="{9CD6ED39-1190-47CC-AC04-D898897DFB2E}"/>
              </a:ext>
            </a:extLst>
          </p:cNvPr>
          <p:cNvGrpSpPr/>
          <p:nvPr/>
        </p:nvGrpSpPr>
        <p:grpSpPr>
          <a:xfrm>
            <a:off x="7321411" y="4508194"/>
            <a:ext cx="4220189" cy="358431"/>
            <a:chOff x="6333564" y="3429000"/>
            <a:chExt cx="5209079" cy="358431"/>
          </a:xfrm>
        </p:grpSpPr>
        <p:cxnSp>
          <p:nvCxnSpPr>
            <p:cNvPr id="18" name="Straight Connector 17">
              <a:extLst>
                <a:ext uri="{FF2B5EF4-FFF2-40B4-BE49-F238E27FC236}">
                  <a16:creationId xmlns:a16="http://schemas.microsoft.com/office/drawing/2014/main" id="{2598DBE0-5BBE-4EB3-8218-339359756E6D}"/>
                </a:ext>
              </a:extLst>
            </p:cNvPr>
            <p:cNvCxnSpPr>
              <a:cxnSpLocks/>
            </p:cNvCxnSpPr>
            <p:nvPr/>
          </p:nvCxnSpPr>
          <p:spPr>
            <a:xfrm>
              <a:off x="6333564" y="3787431"/>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BFE3EE-FDF9-4C39-AF2C-398823790BA9}"/>
                </a:ext>
              </a:extLst>
            </p:cNvPr>
            <p:cNvSpPr txBox="1"/>
            <p:nvPr/>
          </p:nvSpPr>
          <p:spPr>
            <a:xfrm>
              <a:off x="6333564" y="3429000"/>
              <a:ext cx="5209079" cy="338554"/>
            </a:xfrm>
            <a:prstGeom prst="rect">
              <a:avLst/>
            </a:prstGeom>
            <a:noFill/>
          </p:spPr>
          <p:txBody>
            <a:bodyPr wrap="square" rtlCol="0">
              <a:spAutoFit/>
            </a:bodyPr>
            <a:lstStyle/>
            <a:p>
              <a:pPr algn="ctr"/>
              <a:r>
                <a:rPr lang="en-US" sz="1600" dirty="0"/>
                <a:t>Key Takeaways :</a:t>
              </a:r>
              <a:endParaRPr lang="en-IN" sz="1600" dirty="0"/>
            </a:p>
          </p:txBody>
        </p:sp>
      </p:grpSp>
      <p:sp>
        <p:nvSpPr>
          <p:cNvPr id="22" name="TextBox 21">
            <a:extLst>
              <a:ext uri="{FF2B5EF4-FFF2-40B4-BE49-F238E27FC236}">
                <a16:creationId xmlns:a16="http://schemas.microsoft.com/office/drawing/2014/main" id="{388DBE53-3149-4B5B-8E64-DB6E3CDC25AD}"/>
              </a:ext>
            </a:extLst>
          </p:cNvPr>
          <p:cNvSpPr txBox="1"/>
          <p:nvPr/>
        </p:nvSpPr>
        <p:spPr>
          <a:xfrm>
            <a:off x="7321411" y="5258711"/>
            <a:ext cx="42118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Real Estate, Ownership and professional services sector contributed to 20.7% to GSVA in FY 21-22 effects of which can be seen in next slide</a:t>
            </a:r>
            <a:endParaRPr lang="en-IN" dirty="0"/>
          </a:p>
        </p:txBody>
      </p:sp>
      <p:cxnSp>
        <p:nvCxnSpPr>
          <p:cNvPr id="23" name="Straight Connector 22">
            <a:extLst>
              <a:ext uri="{FF2B5EF4-FFF2-40B4-BE49-F238E27FC236}">
                <a16:creationId xmlns:a16="http://schemas.microsoft.com/office/drawing/2014/main" id="{6958DA4F-533B-453B-8367-89F4F4467BAA}"/>
              </a:ext>
            </a:extLst>
          </p:cNvPr>
          <p:cNvCxnSpPr>
            <a:cxnSpLocks/>
          </p:cNvCxnSpPr>
          <p:nvPr/>
        </p:nvCxnSpPr>
        <p:spPr>
          <a:xfrm>
            <a:off x="518400" y="1101600"/>
            <a:ext cx="11031503"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7C0D749-187C-4E37-B4D2-24E49051E939}"/>
              </a:ext>
            </a:extLst>
          </p:cNvPr>
          <p:cNvSpPr txBox="1"/>
          <p:nvPr/>
        </p:nvSpPr>
        <p:spPr>
          <a:xfrm>
            <a:off x="348745" y="4831721"/>
            <a:ext cx="5577600" cy="338554"/>
          </a:xfrm>
          <a:prstGeom prst="rect">
            <a:avLst/>
          </a:prstGeom>
          <a:noFill/>
        </p:spPr>
        <p:txBody>
          <a:bodyPr wrap="square" rtlCol="0">
            <a:spAutoFit/>
          </a:bodyPr>
          <a:lstStyle/>
          <a:p>
            <a:r>
              <a:rPr lang="en-US" sz="1600" dirty="0"/>
              <a:t>Image Source: Telangana Industries Annual Report 21-22</a:t>
            </a:r>
            <a:endParaRPr lang="en-IN" sz="1600" dirty="0"/>
          </a:p>
        </p:txBody>
      </p:sp>
      <p:pic>
        <p:nvPicPr>
          <p:cNvPr id="4" name="Picture 3">
            <a:extLst>
              <a:ext uri="{FF2B5EF4-FFF2-40B4-BE49-F238E27FC236}">
                <a16:creationId xmlns:a16="http://schemas.microsoft.com/office/drawing/2014/main" id="{0C5B3F4C-41E0-45E8-8B76-A0387E4451DB}"/>
              </a:ext>
            </a:extLst>
          </p:cNvPr>
          <p:cNvPicPr>
            <a:picLocks noChangeAspect="1"/>
          </p:cNvPicPr>
          <p:nvPr/>
        </p:nvPicPr>
        <p:blipFill rotWithShape="1">
          <a:blip r:embed="rId4">
            <a:extLst>
              <a:ext uri="{28A0092B-C50C-407E-A947-70E740481C1C}">
                <a14:useLocalDpi xmlns:a14="http://schemas.microsoft.com/office/drawing/2010/main" val="0"/>
              </a:ext>
            </a:extLst>
          </a:blip>
          <a:srcRect l="18724" t="10687" r="8706" b="16590"/>
          <a:stretch/>
        </p:blipFill>
        <p:spPr>
          <a:xfrm>
            <a:off x="6569411" y="1656947"/>
            <a:ext cx="4963886" cy="2275843"/>
          </a:xfrm>
          <a:prstGeom prst="rect">
            <a:avLst/>
          </a:prstGeom>
        </p:spPr>
      </p:pic>
      <p:sp>
        <p:nvSpPr>
          <p:cNvPr id="6" name="TextBox 5">
            <a:extLst>
              <a:ext uri="{FF2B5EF4-FFF2-40B4-BE49-F238E27FC236}">
                <a16:creationId xmlns:a16="http://schemas.microsoft.com/office/drawing/2014/main" id="{743CC2B2-E3B4-4FDD-8847-3FB1C162B1C2}"/>
              </a:ext>
            </a:extLst>
          </p:cNvPr>
          <p:cNvSpPr txBox="1"/>
          <p:nvPr/>
        </p:nvSpPr>
        <p:spPr>
          <a:xfrm>
            <a:off x="518400" y="5539959"/>
            <a:ext cx="4891314" cy="646331"/>
          </a:xfrm>
          <a:prstGeom prst="rect">
            <a:avLst/>
          </a:prstGeom>
          <a:noFill/>
        </p:spPr>
        <p:txBody>
          <a:bodyPr wrap="square" rtlCol="0">
            <a:spAutoFit/>
          </a:bodyPr>
          <a:lstStyle/>
          <a:p>
            <a:r>
              <a:rPr lang="en-US" dirty="0"/>
              <a:t># project approve peaked in FY20-21 by TS-iPASS also affects </a:t>
            </a:r>
            <a:r>
              <a:rPr lang="en-US" b="1" dirty="0"/>
              <a:t>GSVA by jumping almost 2% from LY</a:t>
            </a:r>
            <a:endParaRPr lang="en-IN" b="1" dirty="0"/>
          </a:p>
        </p:txBody>
      </p:sp>
      <p:cxnSp>
        <p:nvCxnSpPr>
          <p:cNvPr id="9" name="Connector: Curved 8">
            <a:extLst>
              <a:ext uri="{FF2B5EF4-FFF2-40B4-BE49-F238E27FC236}">
                <a16:creationId xmlns:a16="http://schemas.microsoft.com/office/drawing/2014/main" id="{9639D8C5-D66D-4F5F-BF28-A1B5B1A6CA7C}"/>
              </a:ext>
            </a:extLst>
          </p:cNvPr>
          <p:cNvCxnSpPr>
            <a:cxnSpLocks/>
          </p:cNvCxnSpPr>
          <p:nvPr/>
        </p:nvCxnSpPr>
        <p:spPr>
          <a:xfrm flipV="1">
            <a:off x="5266208" y="3619209"/>
            <a:ext cx="4884957" cy="213719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 name="Slide Number Placeholder 9">
            <a:extLst>
              <a:ext uri="{FF2B5EF4-FFF2-40B4-BE49-F238E27FC236}">
                <a16:creationId xmlns:a16="http://schemas.microsoft.com/office/drawing/2014/main" id="{7DA0E9F3-8FB9-4F0B-90C9-B6202A9CF16F}"/>
              </a:ext>
            </a:extLst>
          </p:cNvPr>
          <p:cNvSpPr>
            <a:spLocks noGrp="1"/>
          </p:cNvSpPr>
          <p:nvPr>
            <p:ph type="sldNum" sz="quarter" idx="12"/>
          </p:nvPr>
        </p:nvSpPr>
        <p:spPr/>
        <p:txBody>
          <a:bodyPr/>
          <a:lstStyle/>
          <a:p>
            <a:fld id="{2844DEC4-8F14-416A-8677-78FF29B28FAF}" type="slidenum">
              <a:rPr lang="en-IN" smtClean="0"/>
              <a:t>24</a:t>
            </a:fld>
            <a:endParaRPr lang="en-IN"/>
          </a:p>
        </p:txBody>
      </p:sp>
    </p:spTree>
    <p:extLst>
      <p:ext uri="{BB962C8B-B14F-4D97-AF65-F5344CB8AC3E}">
        <p14:creationId xmlns:p14="http://schemas.microsoft.com/office/powerpoint/2010/main" val="2180559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4050BDE-DCA2-46BB-BF5F-F9B60A4D472A}"/>
              </a:ext>
            </a:extLst>
          </p:cNvPr>
          <p:cNvSpPr txBox="1"/>
          <p:nvPr/>
        </p:nvSpPr>
        <p:spPr>
          <a:xfrm>
            <a:off x="510097" y="399164"/>
            <a:ext cx="11031503" cy="461665"/>
          </a:xfrm>
          <a:prstGeom prst="rect">
            <a:avLst/>
          </a:prstGeom>
          <a:noFill/>
        </p:spPr>
        <p:txBody>
          <a:bodyPr wrap="square" rtlCol="0">
            <a:spAutoFit/>
          </a:bodyPr>
          <a:lstStyle/>
          <a:p>
            <a:pPr algn="ctr"/>
            <a:r>
              <a:rPr lang="en-US" sz="2400" dirty="0"/>
              <a:t>Industrial Sector</a:t>
            </a:r>
            <a:endParaRPr lang="en-IN" sz="2400" dirty="0"/>
          </a:p>
        </p:txBody>
      </p:sp>
      <p:grpSp>
        <p:nvGrpSpPr>
          <p:cNvPr id="18" name="Group 17">
            <a:extLst>
              <a:ext uri="{FF2B5EF4-FFF2-40B4-BE49-F238E27FC236}">
                <a16:creationId xmlns:a16="http://schemas.microsoft.com/office/drawing/2014/main" id="{102B378B-DF5F-4906-B3C0-97DDF1618812}"/>
              </a:ext>
            </a:extLst>
          </p:cNvPr>
          <p:cNvGrpSpPr/>
          <p:nvPr/>
        </p:nvGrpSpPr>
        <p:grpSpPr>
          <a:xfrm>
            <a:off x="7329714" y="2065254"/>
            <a:ext cx="4220189" cy="358431"/>
            <a:chOff x="6333564" y="3429000"/>
            <a:chExt cx="5209079" cy="358431"/>
          </a:xfrm>
        </p:grpSpPr>
        <p:cxnSp>
          <p:nvCxnSpPr>
            <p:cNvPr id="19" name="Straight Connector 18">
              <a:extLst>
                <a:ext uri="{FF2B5EF4-FFF2-40B4-BE49-F238E27FC236}">
                  <a16:creationId xmlns:a16="http://schemas.microsoft.com/office/drawing/2014/main" id="{858C2EFC-9D95-4082-B0B6-74C655CC910C}"/>
                </a:ext>
              </a:extLst>
            </p:cNvPr>
            <p:cNvCxnSpPr>
              <a:cxnSpLocks/>
            </p:cNvCxnSpPr>
            <p:nvPr/>
          </p:nvCxnSpPr>
          <p:spPr>
            <a:xfrm>
              <a:off x="6333564" y="3787431"/>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34089F-BFAC-4C10-A039-7F076360F90B}"/>
                </a:ext>
              </a:extLst>
            </p:cNvPr>
            <p:cNvSpPr txBox="1"/>
            <p:nvPr/>
          </p:nvSpPr>
          <p:spPr>
            <a:xfrm>
              <a:off x="6333564" y="3429000"/>
              <a:ext cx="5209079" cy="338554"/>
            </a:xfrm>
            <a:prstGeom prst="rect">
              <a:avLst/>
            </a:prstGeom>
            <a:noFill/>
          </p:spPr>
          <p:txBody>
            <a:bodyPr wrap="square" rtlCol="0">
              <a:spAutoFit/>
            </a:bodyPr>
            <a:lstStyle/>
            <a:p>
              <a:pPr algn="ctr"/>
              <a:r>
                <a:rPr lang="en-US" sz="1600" dirty="0"/>
                <a:t>Key Takeaways :</a:t>
              </a:r>
              <a:endParaRPr lang="en-IN" sz="1600" dirty="0"/>
            </a:p>
          </p:txBody>
        </p:sp>
      </p:grpSp>
      <p:pic>
        <p:nvPicPr>
          <p:cNvPr id="6" name="Picture 5">
            <a:extLst>
              <a:ext uri="{FF2B5EF4-FFF2-40B4-BE49-F238E27FC236}">
                <a16:creationId xmlns:a16="http://schemas.microsoft.com/office/drawing/2014/main" id="{AAB596DA-04A4-4144-8F31-B7B7CC380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97" y="2065254"/>
            <a:ext cx="6310246" cy="4296375"/>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13D53A70-C544-49F7-B6CF-72BE1CC2CA4A}"/>
              </a:ext>
            </a:extLst>
          </p:cNvPr>
          <p:cNvSpPr txBox="1"/>
          <p:nvPr/>
        </p:nvSpPr>
        <p:spPr>
          <a:xfrm>
            <a:off x="7329714" y="2815771"/>
            <a:ext cx="421188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As shown in image beside and from report the Investment  amount in related sectors ( </a:t>
            </a:r>
            <a:r>
              <a:rPr lang="en-US" b="1" dirty="0"/>
              <a:t>Engineering, Pharma, R&amp;D, Plastic and Rubber </a:t>
            </a:r>
            <a:r>
              <a:rPr lang="en-US" dirty="0"/>
              <a:t>etc. ) have been found increasing since FY2019 – 2022 peaking in FY22.</a:t>
            </a:r>
            <a:endParaRPr lang="en-IN" dirty="0"/>
          </a:p>
        </p:txBody>
      </p:sp>
      <p:cxnSp>
        <p:nvCxnSpPr>
          <p:cNvPr id="15" name="Straight Arrow Connector 14">
            <a:extLst>
              <a:ext uri="{FF2B5EF4-FFF2-40B4-BE49-F238E27FC236}">
                <a16:creationId xmlns:a16="http://schemas.microsoft.com/office/drawing/2014/main" id="{90E0CC19-ED1A-4F14-B59B-A2737A543C82}"/>
              </a:ext>
            </a:extLst>
          </p:cNvPr>
          <p:cNvCxnSpPr/>
          <p:nvPr/>
        </p:nvCxnSpPr>
        <p:spPr>
          <a:xfrm flipV="1">
            <a:off x="4383314" y="3657600"/>
            <a:ext cx="1030515" cy="2902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6D0C9F2-9CFE-47BB-AAC6-84A449996C4D}"/>
              </a:ext>
            </a:extLst>
          </p:cNvPr>
          <p:cNvCxnSpPr>
            <a:cxnSpLocks/>
          </p:cNvCxnSpPr>
          <p:nvPr/>
        </p:nvCxnSpPr>
        <p:spPr>
          <a:xfrm>
            <a:off x="518400" y="1101600"/>
            <a:ext cx="11031503"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35CB5C3-7388-4408-9644-995A1F86615F}"/>
              </a:ext>
            </a:extLst>
          </p:cNvPr>
          <p:cNvSpPr txBox="1"/>
          <p:nvPr/>
        </p:nvSpPr>
        <p:spPr>
          <a:xfrm>
            <a:off x="6952343" y="6361629"/>
            <a:ext cx="4598187" cy="338554"/>
          </a:xfrm>
          <a:prstGeom prst="rect">
            <a:avLst/>
          </a:prstGeom>
          <a:noFill/>
        </p:spPr>
        <p:txBody>
          <a:bodyPr wrap="square" rtlCol="0">
            <a:spAutoFit/>
          </a:bodyPr>
          <a:lstStyle/>
          <a:p>
            <a:r>
              <a:rPr lang="en-US" sz="1600" dirty="0"/>
              <a:t>Image Source: Telangana Socio Economic Outlook 23</a:t>
            </a:r>
            <a:endParaRPr lang="en-IN" sz="1600" dirty="0"/>
          </a:p>
        </p:txBody>
      </p:sp>
      <p:sp>
        <p:nvSpPr>
          <p:cNvPr id="4" name="Slide Number Placeholder 3">
            <a:extLst>
              <a:ext uri="{FF2B5EF4-FFF2-40B4-BE49-F238E27FC236}">
                <a16:creationId xmlns:a16="http://schemas.microsoft.com/office/drawing/2014/main" id="{2DE5D1E7-4147-454E-B13A-C54BFCBE3E5D}"/>
              </a:ext>
            </a:extLst>
          </p:cNvPr>
          <p:cNvSpPr>
            <a:spLocks noGrp="1"/>
          </p:cNvSpPr>
          <p:nvPr>
            <p:ph type="sldNum" sz="quarter" idx="12"/>
          </p:nvPr>
        </p:nvSpPr>
        <p:spPr/>
        <p:txBody>
          <a:bodyPr/>
          <a:lstStyle/>
          <a:p>
            <a:fld id="{2844DEC4-8F14-416A-8677-78FF29B28FAF}" type="slidenum">
              <a:rPr lang="en-IN" smtClean="0"/>
              <a:t>25</a:t>
            </a:fld>
            <a:endParaRPr lang="en-IN"/>
          </a:p>
        </p:txBody>
      </p:sp>
    </p:spTree>
    <p:extLst>
      <p:ext uri="{BB962C8B-B14F-4D97-AF65-F5344CB8AC3E}">
        <p14:creationId xmlns:p14="http://schemas.microsoft.com/office/powerpoint/2010/main" val="3849026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solidFill>
                  <a:schemeClr val="accent6"/>
                </a:solidFill>
              </a:rPr>
              <a:t>Rangareddy</a:t>
            </a:r>
            <a:r>
              <a:rPr lang="en-US" b="1" dirty="0"/>
              <a:t>, </a:t>
            </a:r>
            <a:r>
              <a:rPr lang="en-US" b="1" dirty="0">
                <a:solidFill>
                  <a:schemeClr val="accent6"/>
                </a:solidFill>
              </a:rPr>
              <a:t>Sangareddy</a:t>
            </a:r>
            <a:r>
              <a:rPr lang="en-US" b="1" dirty="0"/>
              <a:t>, </a:t>
            </a:r>
            <a:r>
              <a:rPr lang="en-US" b="1" dirty="0">
                <a:solidFill>
                  <a:schemeClr val="accent6"/>
                </a:solidFill>
              </a:rPr>
              <a:t>Mahabubnagar</a:t>
            </a:r>
            <a:r>
              <a:rPr lang="en-US" b="1" dirty="0"/>
              <a:t>, </a:t>
            </a:r>
            <a:r>
              <a:rPr lang="en-US" b="1" dirty="0">
                <a:solidFill>
                  <a:schemeClr val="accent6"/>
                </a:solidFill>
              </a:rPr>
              <a:t>Medak</a:t>
            </a:r>
            <a:r>
              <a:rPr lang="en-US" b="1" dirty="0"/>
              <a:t> and </a:t>
            </a:r>
            <a:r>
              <a:rPr lang="en-US" b="1" dirty="0">
                <a:solidFill>
                  <a:schemeClr val="accent6"/>
                </a:solidFill>
              </a:rPr>
              <a:t>Warangal</a:t>
            </a:r>
            <a:r>
              <a:rPr lang="en-US" b="1" dirty="0"/>
              <a:t> are the top 5 districts to buy commercial property</a:t>
            </a:r>
            <a:endParaRPr lang="en-IN" b="1" dirty="0"/>
          </a:p>
        </p:txBody>
      </p:sp>
      <p:graphicFrame>
        <p:nvGraphicFramePr>
          <p:cNvPr id="2" name="Table 2">
            <a:extLst>
              <a:ext uri="{FF2B5EF4-FFF2-40B4-BE49-F238E27FC236}">
                <a16:creationId xmlns:a16="http://schemas.microsoft.com/office/drawing/2014/main" id="{8629E317-9F1F-4C01-992E-86615A34AD2A}"/>
              </a:ext>
            </a:extLst>
          </p:cNvPr>
          <p:cNvGraphicFramePr>
            <a:graphicFrameLocks noGrp="1"/>
          </p:cNvGraphicFramePr>
          <p:nvPr>
            <p:extLst>
              <p:ext uri="{D42A27DB-BD31-4B8C-83A1-F6EECF244321}">
                <p14:modId xmlns:p14="http://schemas.microsoft.com/office/powerpoint/2010/main" val="3192259096"/>
              </p:ext>
            </p:extLst>
          </p:nvPr>
        </p:nvGraphicFramePr>
        <p:xfrm>
          <a:off x="519368" y="1700326"/>
          <a:ext cx="10666953" cy="3727119"/>
        </p:xfrm>
        <a:graphic>
          <a:graphicData uri="http://schemas.openxmlformats.org/drawingml/2006/table">
            <a:tbl>
              <a:tblPr firstRow="1" bandRow="1">
                <a:tableStyleId>{5940675A-B579-460E-94D1-54222C63F5DA}</a:tableStyleId>
              </a:tblPr>
              <a:tblGrid>
                <a:gridCol w="1940751">
                  <a:extLst>
                    <a:ext uri="{9D8B030D-6E8A-4147-A177-3AD203B41FA5}">
                      <a16:colId xmlns:a16="http://schemas.microsoft.com/office/drawing/2014/main" val="1389962297"/>
                    </a:ext>
                  </a:extLst>
                </a:gridCol>
                <a:gridCol w="8726202">
                  <a:extLst>
                    <a:ext uri="{9D8B030D-6E8A-4147-A177-3AD203B41FA5}">
                      <a16:colId xmlns:a16="http://schemas.microsoft.com/office/drawing/2014/main" val="308305930"/>
                    </a:ext>
                  </a:extLst>
                </a:gridCol>
              </a:tblGrid>
              <a:tr h="602293">
                <a:tc>
                  <a:txBody>
                    <a:bodyPr/>
                    <a:lstStyle/>
                    <a:p>
                      <a:pPr algn="ctr"/>
                      <a:r>
                        <a:rPr lang="en-US" b="1" dirty="0"/>
                        <a:t>District</a:t>
                      </a:r>
                      <a:endParaRPr lang="en-IN" b="1" dirty="0"/>
                    </a:p>
                  </a:txBody>
                  <a:tcPr>
                    <a:solidFill>
                      <a:schemeClr val="accent6">
                        <a:lumMod val="40000"/>
                        <a:lumOff val="60000"/>
                      </a:schemeClr>
                    </a:solidFill>
                  </a:tcPr>
                </a:tc>
                <a:tc>
                  <a:txBody>
                    <a:bodyPr/>
                    <a:lstStyle/>
                    <a:p>
                      <a:pPr algn="ctr"/>
                      <a:r>
                        <a:rPr lang="en-US" b="1" dirty="0"/>
                        <a:t>Reason</a:t>
                      </a:r>
                      <a:endParaRPr lang="en-IN" b="1" dirty="0"/>
                    </a:p>
                  </a:txBody>
                  <a:tcPr>
                    <a:solidFill>
                      <a:schemeClr val="accent6">
                        <a:lumMod val="40000"/>
                        <a:lumOff val="60000"/>
                      </a:schemeClr>
                    </a:solidFill>
                  </a:tcPr>
                </a:tc>
                <a:extLst>
                  <a:ext uri="{0D108BD9-81ED-4DB2-BD59-A6C34878D82A}">
                    <a16:rowId xmlns:a16="http://schemas.microsoft.com/office/drawing/2014/main" val="1773968750"/>
                  </a:ext>
                </a:extLst>
              </a:tr>
              <a:tr h="602293">
                <a:tc>
                  <a:txBody>
                    <a:bodyPr/>
                    <a:lstStyle/>
                    <a:p>
                      <a:r>
                        <a:rPr lang="en-US" dirty="0"/>
                        <a:t>Rangareddy</a:t>
                      </a:r>
                      <a:endParaRPr lang="en-IN" dirty="0"/>
                    </a:p>
                  </a:txBody>
                  <a:tcPr/>
                </a:tc>
                <a:tc>
                  <a:txBody>
                    <a:bodyPr/>
                    <a:lstStyle/>
                    <a:p>
                      <a:r>
                        <a:rPr lang="en-US" dirty="0"/>
                        <a:t>Benefits to Hyderabad pharma body, IT, Food Processing and Defense like sectors.</a:t>
                      </a:r>
                      <a:endParaRPr lang="en-IN" dirty="0"/>
                    </a:p>
                  </a:txBody>
                  <a:tcPr/>
                </a:tc>
                <a:extLst>
                  <a:ext uri="{0D108BD9-81ED-4DB2-BD59-A6C34878D82A}">
                    <a16:rowId xmlns:a16="http://schemas.microsoft.com/office/drawing/2014/main" val="3676516540"/>
                  </a:ext>
                </a:extLst>
              </a:tr>
              <a:tr h="602293">
                <a:tc>
                  <a:txBody>
                    <a:bodyPr/>
                    <a:lstStyle/>
                    <a:p>
                      <a:pPr marL="0" indent="0">
                        <a:buFont typeface="Arial" panose="020B0604020202020204" pitchFamily="34" charset="0"/>
                        <a:buNone/>
                      </a:pPr>
                      <a:r>
                        <a:rPr lang="en-US" dirty="0"/>
                        <a:t>Sangareddy</a:t>
                      </a:r>
                    </a:p>
                    <a:p>
                      <a:pPr marL="285750" indent="-285750">
                        <a:buFont typeface="Arial" panose="020B0604020202020204" pitchFamily="34" charset="0"/>
                        <a:buChar char="•"/>
                      </a:pPr>
                      <a:endParaRPr lang="en-IN" dirty="0"/>
                    </a:p>
                  </a:txBody>
                  <a:tcPr/>
                </a:tc>
                <a:tc>
                  <a:txBody>
                    <a:bodyPr/>
                    <a:lstStyle/>
                    <a:p>
                      <a:r>
                        <a:rPr lang="en-US" b="1" dirty="0"/>
                        <a:t>NIMZ location </a:t>
                      </a:r>
                      <a:r>
                        <a:rPr lang="en-US" b="0" dirty="0"/>
                        <a:t>and having key sectors like Plastic, Pharma, Automobile and R&amp;D  </a:t>
                      </a:r>
                      <a:endParaRPr lang="en-IN" b="0" dirty="0"/>
                    </a:p>
                  </a:txBody>
                  <a:tcPr/>
                </a:tc>
                <a:extLst>
                  <a:ext uri="{0D108BD9-81ED-4DB2-BD59-A6C34878D82A}">
                    <a16:rowId xmlns:a16="http://schemas.microsoft.com/office/drawing/2014/main" val="1959075693"/>
                  </a:ext>
                </a:extLst>
              </a:tr>
              <a:tr h="6022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Medak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NIMZ location </a:t>
                      </a:r>
                      <a:r>
                        <a:rPr lang="en-US" b="0" dirty="0"/>
                        <a:t>and having key sectors like Pharma, Chemical, Automobile and Engineering.</a:t>
                      </a:r>
                      <a:endParaRPr lang="en-IN" b="0" dirty="0"/>
                    </a:p>
                    <a:p>
                      <a:endParaRPr lang="en-IN" dirty="0"/>
                    </a:p>
                  </a:txBody>
                  <a:tcPr/>
                </a:tc>
                <a:extLst>
                  <a:ext uri="{0D108BD9-81ED-4DB2-BD59-A6C34878D82A}">
                    <a16:rowId xmlns:a16="http://schemas.microsoft.com/office/drawing/2014/main" val="3599915309"/>
                  </a:ext>
                </a:extLst>
              </a:tr>
              <a:tr h="602293">
                <a:tc>
                  <a:txBody>
                    <a:bodyPr/>
                    <a:lstStyle/>
                    <a:p>
                      <a:r>
                        <a:rPr lang="en-US" b="0" dirty="0"/>
                        <a:t>Mahbubnagar</a:t>
                      </a:r>
                      <a:endParaRPr lang="en-IN" b="0" dirty="0"/>
                    </a:p>
                  </a:txBody>
                  <a:tcPr/>
                </a:tc>
                <a:tc>
                  <a:txBody>
                    <a:bodyPr/>
                    <a:lstStyle/>
                    <a:p>
                      <a:r>
                        <a:rPr lang="en-US" b="1" dirty="0"/>
                        <a:t>NIMZ</a:t>
                      </a:r>
                      <a:r>
                        <a:rPr lang="en-US" b="0" dirty="0"/>
                        <a:t> are</a:t>
                      </a:r>
                      <a:r>
                        <a:rPr lang="en-US" b="1" dirty="0"/>
                        <a:t> </a:t>
                      </a:r>
                      <a:r>
                        <a:rPr lang="en-US" dirty="0"/>
                        <a:t>providing massive employment of </a:t>
                      </a:r>
                      <a:r>
                        <a:rPr lang="en-US" b="1" dirty="0"/>
                        <a:t>2.61 lakh </a:t>
                      </a:r>
                      <a:r>
                        <a:rPr lang="en-US" b="0" dirty="0"/>
                        <a:t>with contributing sectors like Textile and Pharma</a:t>
                      </a:r>
                      <a:r>
                        <a:rPr lang="en-US" dirty="0"/>
                        <a:t>.</a:t>
                      </a:r>
                      <a:endParaRPr lang="en-IN" b="0" dirty="0"/>
                    </a:p>
                  </a:txBody>
                  <a:tcPr/>
                </a:tc>
                <a:extLst>
                  <a:ext uri="{0D108BD9-81ED-4DB2-BD59-A6C34878D82A}">
                    <a16:rowId xmlns:a16="http://schemas.microsoft.com/office/drawing/2014/main" val="3814849205"/>
                  </a:ext>
                </a:extLst>
              </a:tr>
              <a:tr h="602293">
                <a:tc>
                  <a:txBody>
                    <a:bodyPr/>
                    <a:lstStyle/>
                    <a:p>
                      <a:r>
                        <a:rPr lang="en-US" dirty="0"/>
                        <a:t>Warangal</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Mega Textile Park also providing employment of </a:t>
                      </a:r>
                      <a:r>
                        <a:rPr lang="en-US" b="1" dirty="0">
                          <a:solidFill>
                            <a:schemeClr val="tx1"/>
                          </a:solidFill>
                        </a:rPr>
                        <a:t>2.01 lakh.</a:t>
                      </a:r>
                      <a:r>
                        <a:rPr lang="en-US" dirty="0"/>
                        <a:t> </a:t>
                      </a:r>
                      <a:endParaRPr lang="en-IN" dirty="0"/>
                    </a:p>
                  </a:txBody>
                  <a:tcPr/>
                </a:tc>
                <a:extLst>
                  <a:ext uri="{0D108BD9-81ED-4DB2-BD59-A6C34878D82A}">
                    <a16:rowId xmlns:a16="http://schemas.microsoft.com/office/drawing/2014/main" val="1919241704"/>
                  </a:ext>
                </a:extLst>
              </a:tr>
            </a:tbl>
          </a:graphicData>
        </a:graphic>
      </p:graphicFrame>
      <p:sp>
        <p:nvSpPr>
          <p:cNvPr id="3" name="TextBox 2">
            <a:extLst>
              <a:ext uri="{FF2B5EF4-FFF2-40B4-BE49-F238E27FC236}">
                <a16:creationId xmlns:a16="http://schemas.microsoft.com/office/drawing/2014/main" id="{9AA11A3C-057C-4524-9952-A5AD472A54A3}"/>
              </a:ext>
            </a:extLst>
          </p:cNvPr>
          <p:cNvSpPr txBox="1"/>
          <p:nvPr/>
        </p:nvSpPr>
        <p:spPr>
          <a:xfrm>
            <a:off x="8378530" y="6475852"/>
            <a:ext cx="3164114" cy="336317"/>
          </a:xfrm>
          <a:prstGeom prst="rect">
            <a:avLst/>
          </a:prstGeom>
          <a:noFill/>
        </p:spPr>
        <p:txBody>
          <a:bodyPr wrap="square" rtlCol="0">
            <a:spAutoFit/>
          </a:bodyPr>
          <a:lstStyle/>
          <a:p>
            <a:r>
              <a:rPr lang="en-US" sz="1600" dirty="0"/>
              <a:t>More info about NIMZ on next page</a:t>
            </a:r>
            <a:endParaRPr lang="en-IN" sz="1600" dirty="0"/>
          </a:p>
        </p:txBody>
      </p:sp>
      <p:sp>
        <p:nvSpPr>
          <p:cNvPr id="6" name="Slide Number Placeholder 5">
            <a:extLst>
              <a:ext uri="{FF2B5EF4-FFF2-40B4-BE49-F238E27FC236}">
                <a16:creationId xmlns:a16="http://schemas.microsoft.com/office/drawing/2014/main" id="{FA1DF20D-85F4-43C4-817B-123A78C13868}"/>
              </a:ext>
            </a:extLst>
          </p:cNvPr>
          <p:cNvSpPr>
            <a:spLocks noGrp="1"/>
          </p:cNvSpPr>
          <p:nvPr>
            <p:ph type="sldNum" sz="quarter" idx="12"/>
          </p:nvPr>
        </p:nvSpPr>
        <p:spPr/>
        <p:txBody>
          <a:bodyPr/>
          <a:lstStyle/>
          <a:p>
            <a:fld id="{2844DEC4-8F14-416A-8677-78FF29B28FAF}" type="slidenum">
              <a:rPr lang="en-IN" smtClean="0"/>
              <a:t>26</a:t>
            </a:fld>
            <a:endParaRPr lang="en-IN"/>
          </a:p>
        </p:txBody>
      </p:sp>
    </p:spTree>
    <p:extLst>
      <p:ext uri="{BB962C8B-B14F-4D97-AF65-F5344CB8AC3E}">
        <p14:creationId xmlns:p14="http://schemas.microsoft.com/office/powerpoint/2010/main" val="1171793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t>What is NIMZ and benefits of being a NIMZ location.</a:t>
            </a:r>
            <a:endParaRPr lang="en-IN" b="1" dirty="0"/>
          </a:p>
        </p:txBody>
      </p:sp>
      <p:sp>
        <p:nvSpPr>
          <p:cNvPr id="3" name="TextBox 2">
            <a:extLst>
              <a:ext uri="{FF2B5EF4-FFF2-40B4-BE49-F238E27FC236}">
                <a16:creationId xmlns:a16="http://schemas.microsoft.com/office/drawing/2014/main" id="{610F4B2C-E1DC-4810-BC72-73084A3DBFDD}"/>
              </a:ext>
            </a:extLst>
          </p:cNvPr>
          <p:cNvSpPr txBox="1"/>
          <p:nvPr/>
        </p:nvSpPr>
        <p:spPr>
          <a:xfrm>
            <a:off x="519369" y="1465943"/>
            <a:ext cx="11023275" cy="5693866"/>
          </a:xfrm>
          <a:prstGeom prst="rect">
            <a:avLst/>
          </a:prstGeom>
          <a:noFill/>
        </p:spPr>
        <p:txBody>
          <a:bodyPr wrap="square" rtlCol="0">
            <a:spAutoFit/>
          </a:bodyPr>
          <a:lstStyle/>
          <a:p>
            <a:r>
              <a:rPr lang="en-US" sz="1600" dirty="0"/>
              <a:t>What is NIMZ : </a:t>
            </a:r>
          </a:p>
          <a:p>
            <a:endParaRPr lang="en-US" sz="1600" b="1" dirty="0"/>
          </a:p>
          <a:p>
            <a:pPr marL="285750" indent="-285750">
              <a:buFont typeface="Arial" panose="020B0604020202020204" pitchFamily="34" charset="0"/>
              <a:buChar char="•"/>
            </a:pPr>
            <a:r>
              <a:rPr lang="en-US" sz="1600" b="1" dirty="0"/>
              <a:t>NIMZ </a:t>
            </a:r>
            <a:r>
              <a:rPr lang="en-US" sz="1600" dirty="0"/>
              <a:t>stands for ( </a:t>
            </a:r>
            <a:r>
              <a:rPr lang="en-US" sz="1600" b="1" dirty="0"/>
              <a:t>N</a:t>
            </a:r>
            <a:r>
              <a:rPr lang="en-US" sz="1600" dirty="0"/>
              <a:t>ational </a:t>
            </a:r>
            <a:r>
              <a:rPr lang="en-US" sz="1600" b="1" dirty="0"/>
              <a:t>I</a:t>
            </a:r>
            <a:r>
              <a:rPr lang="en-US" sz="1600" dirty="0"/>
              <a:t>nvestment and </a:t>
            </a:r>
            <a:r>
              <a:rPr lang="en-US" sz="1600" b="1" dirty="0"/>
              <a:t>M</a:t>
            </a:r>
            <a:r>
              <a:rPr lang="en-US" sz="1600" dirty="0"/>
              <a:t>anufacturing </a:t>
            </a:r>
            <a:r>
              <a:rPr lang="en-US" sz="1600" b="1" dirty="0"/>
              <a:t>Z</a:t>
            </a:r>
            <a:r>
              <a:rPr lang="en-US" sz="1600" dirty="0"/>
              <a:t>ones ). These are special areas in India that aim to attract investments and promote manufacturing. They provide good infrastructure and support for businesses. The National Investment and Manufacturing Zones Authority (NIMZA) is the regulatory body for NIMZs. NIMZs focus on important sectors like manufacturing, infrastructure, and creating jobs. Many projects have been implemented in NIMZs. These have </a:t>
            </a:r>
            <a:r>
              <a:rPr lang="en-US" sz="1600" b="1" dirty="0"/>
              <a:t>helped the economy grow </a:t>
            </a:r>
            <a:r>
              <a:rPr lang="en-US" sz="1600" dirty="0"/>
              <a:t>and provide </a:t>
            </a:r>
            <a:r>
              <a:rPr lang="en-US" sz="1600" b="1" dirty="0"/>
              <a:t>employment opportunities</a:t>
            </a:r>
            <a:r>
              <a:rPr lang="en-US" sz="1600" dirty="0"/>
              <a:t>. </a:t>
            </a:r>
          </a:p>
          <a:p>
            <a:endParaRPr lang="en-US" sz="1600" dirty="0"/>
          </a:p>
          <a:p>
            <a:r>
              <a:rPr lang="en-US" b="1" dirty="0"/>
              <a:t>     Key Focus Areas :</a:t>
            </a:r>
          </a:p>
          <a:p>
            <a:endParaRPr lang="en-US" b="1" dirty="0"/>
          </a:p>
          <a:p>
            <a:pPr marL="742950" lvl="1" indent="-285750">
              <a:buFont typeface="Arial" panose="020B0604020202020204" pitchFamily="34" charset="0"/>
              <a:buChar char="•"/>
            </a:pPr>
            <a:r>
              <a:rPr lang="en-US" sz="1600" dirty="0"/>
              <a:t>To provide a conducive environment for businesses to operate.</a:t>
            </a:r>
          </a:p>
          <a:p>
            <a:pPr marL="742950" lvl="1" indent="-285750">
              <a:buFont typeface="Arial" panose="020B0604020202020204" pitchFamily="34" charset="0"/>
              <a:buChar char="•"/>
            </a:pPr>
            <a:r>
              <a:rPr lang="en-US" sz="1600" dirty="0"/>
              <a:t>To attract investment from domestic and foreign companies.</a:t>
            </a:r>
          </a:p>
          <a:p>
            <a:pPr marL="742950" lvl="1" indent="-285750">
              <a:buFont typeface="Arial" panose="020B0604020202020204" pitchFamily="34" charset="0"/>
              <a:buChar char="•"/>
            </a:pPr>
            <a:r>
              <a:rPr lang="en-US" sz="1600" dirty="0"/>
              <a:t>To create jobs and boost economic growth.</a:t>
            </a:r>
          </a:p>
          <a:p>
            <a:pPr lvl="1"/>
            <a:endParaRPr lang="en-US" dirty="0"/>
          </a:p>
          <a:p>
            <a:r>
              <a:rPr lang="en-US" b="1" dirty="0"/>
              <a:t>     Eligibility &amp; Requirements :</a:t>
            </a:r>
          </a:p>
          <a:p>
            <a:endParaRPr lang="en-US" b="1" dirty="0"/>
          </a:p>
          <a:p>
            <a:pPr marL="742950" lvl="1" indent="-285750">
              <a:buFont typeface="Arial" panose="020B0604020202020204" pitchFamily="34" charset="0"/>
              <a:buChar char="•"/>
            </a:pPr>
            <a:r>
              <a:rPr lang="en-US" sz="1600" dirty="0"/>
              <a:t>It must have a minimum area of 100 square kilometers.</a:t>
            </a:r>
          </a:p>
          <a:p>
            <a:pPr marL="742950" lvl="1" indent="-285750">
              <a:buFont typeface="Arial" panose="020B0604020202020204" pitchFamily="34" charset="0"/>
              <a:buChar char="•"/>
            </a:pPr>
            <a:r>
              <a:rPr lang="en-US" sz="1600" dirty="0"/>
              <a:t>It must have good connectivity to major markets and transportation hubs.</a:t>
            </a:r>
          </a:p>
          <a:p>
            <a:pPr marL="742950" lvl="1" indent="-285750">
              <a:buFont typeface="Arial" panose="020B0604020202020204" pitchFamily="34" charset="0"/>
              <a:buChar char="•"/>
            </a:pPr>
            <a:r>
              <a:rPr lang="en-US" sz="1600" dirty="0"/>
              <a:t>It must have a skilled workforce.</a:t>
            </a:r>
          </a:p>
          <a:p>
            <a:pPr marL="742950" lvl="1" indent="-285750">
              <a:buFont typeface="Arial" panose="020B0604020202020204" pitchFamily="34" charset="0"/>
              <a:buChar char="•"/>
            </a:pPr>
            <a:r>
              <a:rPr lang="en-US" sz="1600" dirty="0"/>
              <a:t>It must have a favorable investment environment.</a:t>
            </a:r>
          </a:p>
          <a:p>
            <a:pPr marL="285750" indent="-285750">
              <a:buFont typeface="Arial" panose="020B0604020202020204" pitchFamily="34" charset="0"/>
              <a:buChar char="•"/>
            </a:pPr>
            <a:endParaRPr lang="en-US" dirty="0"/>
          </a:p>
          <a:p>
            <a:endParaRPr lang="en-IN" sz="1600" dirty="0"/>
          </a:p>
        </p:txBody>
      </p:sp>
      <p:sp>
        <p:nvSpPr>
          <p:cNvPr id="4" name="TextBox 3">
            <a:extLst>
              <a:ext uri="{FF2B5EF4-FFF2-40B4-BE49-F238E27FC236}">
                <a16:creationId xmlns:a16="http://schemas.microsoft.com/office/drawing/2014/main" id="{2925C504-9A71-4381-A37B-CD4FB313993C}"/>
              </a:ext>
            </a:extLst>
          </p:cNvPr>
          <p:cNvSpPr txBox="1"/>
          <p:nvPr/>
        </p:nvSpPr>
        <p:spPr>
          <a:xfrm>
            <a:off x="7405431" y="6407423"/>
            <a:ext cx="4267200" cy="369332"/>
          </a:xfrm>
          <a:prstGeom prst="rect">
            <a:avLst/>
          </a:prstGeom>
          <a:noFill/>
        </p:spPr>
        <p:txBody>
          <a:bodyPr wrap="square" rtlCol="0">
            <a:spAutoFit/>
          </a:bodyPr>
          <a:lstStyle/>
          <a:p>
            <a:r>
              <a:rPr lang="en-IN" dirty="0">
                <a:hlinkClick r:id="rId3"/>
              </a:rPr>
              <a:t>https://testbook.com/ias-preparation/nimz</a:t>
            </a:r>
            <a:endParaRPr lang="en-IN" dirty="0"/>
          </a:p>
        </p:txBody>
      </p:sp>
      <p:sp>
        <p:nvSpPr>
          <p:cNvPr id="5" name="TextBox 4">
            <a:extLst>
              <a:ext uri="{FF2B5EF4-FFF2-40B4-BE49-F238E27FC236}">
                <a16:creationId xmlns:a16="http://schemas.microsoft.com/office/drawing/2014/main" id="{35FDBC0F-63C0-4940-B4ED-8C7C133B5C96}"/>
              </a:ext>
            </a:extLst>
          </p:cNvPr>
          <p:cNvSpPr txBox="1"/>
          <p:nvPr/>
        </p:nvSpPr>
        <p:spPr>
          <a:xfrm>
            <a:off x="5740074" y="6438201"/>
            <a:ext cx="1757795" cy="338554"/>
          </a:xfrm>
          <a:prstGeom prst="rect">
            <a:avLst/>
          </a:prstGeom>
          <a:noFill/>
        </p:spPr>
        <p:txBody>
          <a:bodyPr wrap="square" rtlCol="0">
            <a:spAutoFit/>
          </a:bodyPr>
          <a:lstStyle/>
          <a:p>
            <a:r>
              <a:rPr lang="en-US" sz="1600" dirty="0"/>
              <a:t>For more info visit:</a:t>
            </a:r>
            <a:endParaRPr lang="en-IN" sz="1600" dirty="0"/>
          </a:p>
        </p:txBody>
      </p:sp>
      <p:sp>
        <p:nvSpPr>
          <p:cNvPr id="7" name="Slide Number Placeholder 6">
            <a:extLst>
              <a:ext uri="{FF2B5EF4-FFF2-40B4-BE49-F238E27FC236}">
                <a16:creationId xmlns:a16="http://schemas.microsoft.com/office/drawing/2014/main" id="{36B11843-450F-4A71-AAF8-0895EDA76453}"/>
              </a:ext>
            </a:extLst>
          </p:cNvPr>
          <p:cNvSpPr>
            <a:spLocks noGrp="1"/>
          </p:cNvSpPr>
          <p:nvPr>
            <p:ph type="sldNum" sz="quarter" idx="12"/>
          </p:nvPr>
        </p:nvSpPr>
        <p:spPr/>
        <p:txBody>
          <a:bodyPr/>
          <a:lstStyle/>
          <a:p>
            <a:fld id="{2844DEC4-8F14-416A-8677-78FF29B28FAF}" type="slidenum">
              <a:rPr lang="en-IN" smtClean="0"/>
              <a:t>27</a:t>
            </a:fld>
            <a:endParaRPr lang="en-IN"/>
          </a:p>
        </p:txBody>
      </p:sp>
    </p:spTree>
    <p:extLst>
      <p:ext uri="{BB962C8B-B14F-4D97-AF65-F5344CB8AC3E}">
        <p14:creationId xmlns:p14="http://schemas.microsoft.com/office/powerpoint/2010/main" val="260242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400110"/>
          </a:xfrm>
          <a:prstGeom prst="rect">
            <a:avLst/>
          </a:prstGeom>
          <a:noFill/>
        </p:spPr>
        <p:txBody>
          <a:bodyPr wrap="square" rtlCol="0">
            <a:spAutoFit/>
          </a:bodyPr>
          <a:lstStyle/>
          <a:p>
            <a:pPr algn="ctr"/>
            <a:r>
              <a:rPr lang="en-US" sz="2000" b="1" dirty="0"/>
              <a:t>Summary Recommendations:</a:t>
            </a:r>
            <a:endParaRPr lang="en-IN" sz="2000" b="1" dirty="0"/>
          </a:p>
        </p:txBody>
      </p:sp>
      <p:sp>
        <p:nvSpPr>
          <p:cNvPr id="2" name="Oval 1">
            <a:extLst>
              <a:ext uri="{FF2B5EF4-FFF2-40B4-BE49-F238E27FC236}">
                <a16:creationId xmlns:a16="http://schemas.microsoft.com/office/drawing/2014/main" id="{75E66B73-C38D-4983-9D8D-AADEFF055BBD}"/>
              </a:ext>
            </a:extLst>
          </p:cNvPr>
          <p:cNvSpPr>
            <a:spLocks/>
          </p:cNvSpPr>
          <p:nvPr/>
        </p:nvSpPr>
        <p:spPr>
          <a:xfrm>
            <a:off x="519369" y="1655393"/>
            <a:ext cx="396000" cy="396000"/>
          </a:xfrm>
          <a:prstGeom prst="ellipse">
            <a:avLst/>
          </a:prstGeom>
          <a:gradFill flip="none" rotWithShape="1">
            <a:gsLst>
              <a:gs pos="20000">
                <a:srgbClr val="E1C233">
                  <a:alpha val="80000"/>
                </a:srgbClr>
              </a:gs>
              <a:gs pos="90000">
                <a:schemeClr val="accent6">
                  <a:alpha val="80000"/>
                </a:schemeClr>
              </a:gs>
            </a:gsLst>
            <a:lin ang="27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DD092BB-6E0A-4382-81B0-0689EAD5906E}"/>
              </a:ext>
            </a:extLst>
          </p:cNvPr>
          <p:cNvSpPr>
            <a:spLocks/>
          </p:cNvSpPr>
          <p:nvPr/>
        </p:nvSpPr>
        <p:spPr>
          <a:xfrm>
            <a:off x="519369" y="2629667"/>
            <a:ext cx="396000" cy="396000"/>
          </a:xfrm>
          <a:prstGeom prst="ellipse">
            <a:avLst/>
          </a:prstGeom>
          <a:gradFill flip="none" rotWithShape="1">
            <a:gsLst>
              <a:gs pos="20000">
                <a:srgbClr val="E1C233">
                  <a:alpha val="80000"/>
                </a:srgbClr>
              </a:gs>
              <a:gs pos="90000">
                <a:schemeClr val="accent6">
                  <a:alpha val="80000"/>
                </a:schemeClr>
              </a:gs>
            </a:gsLst>
            <a:lin ang="27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9A43D76-7D79-4427-860D-F8A3DE89AA9F}"/>
              </a:ext>
            </a:extLst>
          </p:cNvPr>
          <p:cNvSpPr>
            <a:spLocks/>
          </p:cNvSpPr>
          <p:nvPr/>
        </p:nvSpPr>
        <p:spPr>
          <a:xfrm>
            <a:off x="519369" y="3603941"/>
            <a:ext cx="396000" cy="396000"/>
          </a:xfrm>
          <a:prstGeom prst="ellipse">
            <a:avLst/>
          </a:prstGeom>
          <a:gradFill flip="none" rotWithShape="1">
            <a:gsLst>
              <a:gs pos="20000">
                <a:srgbClr val="E1C233">
                  <a:alpha val="80000"/>
                </a:srgbClr>
              </a:gs>
              <a:gs pos="90000">
                <a:schemeClr val="accent6">
                  <a:alpha val="80000"/>
                </a:schemeClr>
              </a:gs>
            </a:gsLst>
            <a:lin ang="27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129597AC-3059-4EAC-A4CE-A2F5F05BBC8E}"/>
              </a:ext>
            </a:extLst>
          </p:cNvPr>
          <p:cNvSpPr>
            <a:spLocks/>
          </p:cNvSpPr>
          <p:nvPr/>
        </p:nvSpPr>
        <p:spPr>
          <a:xfrm>
            <a:off x="519369" y="4733756"/>
            <a:ext cx="396000" cy="396000"/>
          </a:xfrm>
          <a:prstGeom prst="ellipse">
            <a:avLst/>
          </a:prstGeom>
          <a:gradFill flip="none" rotWithShape="1">
            <a:gsLst>
              <a:gs pos="20000">
                <a:srgbClr val="E1C233">
                  <a:alpha val="80000"/>
                </a:srgbClr>
              </a:gs>
              <a:gs pos="90000">
                <a:schemeClr val="accent6">
                  <a:alpha val="80000"/>
                </a:schemeClr>
              </a:gs>
            </a:gsLst>
            <a:lin ang="27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B1D09F1A-8FFD-40C7-8D2C-D228A9DC7BD2}"/>
              </a:ext>
            </a:extLst>
          </p:cNvPr>
          <p:cNvSpPr>
            <a:spLocks/>
          </p:cNvSpPr>
          <p:nvPr/>
        </p:nvSpPr>
        <p:spPr>
          <a:xfrm>
            <a:off x="519369" y="5788294"/>
            <a:ext cx="396000" cy="396000"/>
          </a:xfrm>
          <a:prstGeom prst="ellipse">
            <a:avLst/>
          </a:prstGeom>
          <a:gradFill flip="none" rotWithShape="1">
            <a:gsLst>
              <a:gs pos="20000">
                <a:srgbClr val="E1C233">
                  <a:alpha val="80000"/>
                </a:srgbClr>
              </a:gs>
              <a:gs pos="90000">
                <a:schemeClr val="accent6">
                  <a:alpha val="80000"/>
                </a:schemeClr>
              </a:gs>
            </a:gsLst>
            <a:lin ang="2700000" scaled="1"/>
            <a:tileRect/>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6279054-B666-4800-BE19-8222DDC49AE6}"/>
              </a:ext>
            </a:extLst>
          </p:cNvPr>
          <p:cNvSpPr txBox="1"/>
          <p:nvPr/>
        </p:nvSpPr>
        <p:spPr>
          <a:xfrm>
            <a:off x="1561514" y="1515117"/>
            <a:ext cx="9981130" cy="646331"/>
          </a:xfrm>
          <a:prstGeom prst="rect">
            <a:avLst/>
          </a:prstGeom>
          <a:noFill/>
        </p:spPr>
        <p:txBody>
          <a:bodyPr wrap="square" rtlCol="0">
            <a:spAutoFit/>
          </a:bodyPr>
          <a:lstStyle/>
          <a:p>
            <a:r>
              <a:rPr lang="en-US" b="1" dirty="0"/>
              <a:t>Electric buzz can not be under estimated </a:t>
            </a:r>
            <a:r>
              <a:rPr lang="en-US" dirty="0"/>
              <a:t>as it can help new manufacturers to arrive in  the market and produce revenue and also help reducing pollution as it is the ultimate enemy.</a:t>
            </a:r>
            <a:endParaRPr lang="en-IN" dirty="0"/>
          </a:p>
        </p:txBody>
      </p:sp>
      <p:sp>
        <p:nvSpPr>
          <p:cNvPr id="13" name="TextBox 12">
            <a:extLst>
              <a:ext uri="{FF2B5EF4-FFF2-40B4-BE49-F238E27FC236}">
                <a16:creationId xmlns:a16="http://schemas.microsoft.com/office/drawing/2014/main" id="{E0DB1936-96B3-4A94-AA91-50AC54532721}"/>
              </a:ext>
            </a:extLst>
          </p:cNvPr>
          <p:cNvSpPr txBox="1"/>
          <p:nvPr/>
        </p:nvSpPr>
        <p:spPr>
          <a:xfrm>
            <a:off x="1561514" y="2495087"/>
            <a:ext cx="9981130" cy="646331"/>
          </a:xfrm>
          <a:prstGeom prst="rect">
            <a:avLst/>
          </a:prstGeom>
          <a:noFill/>
        </p:spPr>
        <p:txBody>
          <a:bodyPr wrap="square" rtlCol="0">
            <a:spAutoFit/>
          </a:bodyPr>
          <a:lstStyle/>
          <a:p>
            <a:r>
              <a:rPr lang="en-US" dirty="0"/>
              <a:t>New models of vehicles can be </a:t>
            </a:r>
            <a:r>
              <a:rPr lang="en-US" b="1" dirty="0"/>
              <a:t>launched around October </a:t>
            </a:r>
            <a:r>
              <a:rPr lang="en-US" dirty="0"/>
              <a:t>due to festive season and the month being the bestseller.</a:t>
            </a:r>
            <a:endParaRPr lang="en-IN" dirty="0"/>
          </a:p>
        </p:txBody>
      </p:sp>
      <p:sp>
        <p:nvSpPr>
          <p:cNvPr id="15" name="TextBox 14">
            <a:extLst>
              <a:ext uri="{FF2B5EF4-FFF2-40B4-BE49-F238E27FC236}">
                <a16:creationId xmlns:a16="http://schemas.microsoft.com/office/drawing/2014/main" id="{BE41CBC3-8FD5-43F1-A4E4-571244C5F1EB}"/>
              </a:ext>
            </a:extLst>
          </p:cNvPr>
          <p:cNvSpPr txBox="1"/>
          <p:nvPr/>
        </p:nvSpPr>
        <p:spPr>
          <a:xfrm>
            <a:off x="1561514" y="3347208"/>
            <a:ext cx="9981130" cy="923330"/>
          </a:xfrm>
          <a:prstGeom prst="rect">
            <a:avLst/>
          </a:prstGeom>
          <a:noFill/>
        </p:spPr>
        <p:txBody>
          <a:bodyPr wrap="square" rtlCol="0">
            <a:spAutoFit/>
          </a:bodyPr>
          <a:lstStyle/>
          <a:p>
            <a:r>
              <a:rPr lang="en-US" b="1" dirty="0"/>
              <a:t>Investment into assets related to renewable energy</a:t>
            </a:r>
            <a:r>
              <a:rPr lang="en-US" dirty="0"/>
              <a:t> will be beneficiary and </a:t>
            </a:r>
            <a:r>
              <a:rPr lang="en-US" b="1" dirty="0"/>
              <a:t>awareness</a:t>
            </a:r>
            <a:r>
              <a:rPr lang="en-US" dirty="0"/>
              <a:t> about it can bring </a:t>
            </a:r>
            <a:r>
              <a:rPr lang="en-US" b="1" dirty="0"/>
              <a:t>massive workforce in next 5-10 Years</a:t>
            </a:r>
            <a:r>
              <a:rPr lang="en-US" dirty="0"/>
              <a:t> as renewable energy sector is the highest grown sector over FY19-22.</a:t>
            </a:r>
            <a:endParaRPr lang="en-IN" dirty="0"/>
          </a:p>
        </p:txBody>
      </p:sp>
      <p:sp>
        <p:nvSpPr>
          <p:cNvPr id="17" name="TextBox 16">
            <a:extLst>
              <a:ext uri="{FF2B5EF4-FFF2-40B4-BE49-F238E27FC236}">
                <a16:creationId xmlns:a16="http://schemas.microsoft.com/office/drawing/2014/main" id="{A7D02B4C-2F5A-49B7-889D-54F3AF76848C}"/>
              </a:ext>
            </a:extLst>
          </p:cNvPr>
          <p:cNvSpPr txBox="1"/>
          <p:nvPr/>
        </p:nvSpPr>
        <p:spPr>
          <a:xfrm>
            <a:off x="1561514" y="4608590"/>
            <a:ext cx="10111117" cy="646331"/>
          </a:xfrm>
          <a:prstGeom prst="rect">
            <a:avLst/>
          </a:prstGeom>
          <a:noFill/>
        </p:spPr>
        <p:txBody>
          <a:bodyPr wrap="square" rtlCol="0">
            <a:spAutoFit/>
          </a:bodyPr>
          <a:lstStyle/>
          <a:p>
            <a:r>
              <a:rPr lang="en-US" b="1" dirty="0"/>
              <a:t>More spreaded Investment distribution</a:t>
            </a:r>
            <a:r>
              <a:rPr lang="en-US" dirty="0"/>
              <a:t> is needed other that top 3 ( 66% of total investment ) as it will give equal opportunity of growth and employment to other districts.</a:t>
            </a:r>
            <a:endParaRPr lang="en-IN" dirty="0"/>
          </a:p>
        </p:txBody>
      </p:sp>
      <p:sp>
        <p:nvSpPr>
          <p:cNvPr id="18" name="TextBox 17">
            <a:extLst>
              <a:ext uri="{FF2B5EF4-FFF2-40B4-BE49-F238E27FC236}">
                <a16:creationId xmlns:a16="http://schemas.microsoft.com/office/drawing/2014/main" id="{0AE1592E-9E3B-4CA7-A6AF-EF7C391FDA84}"/>
              </a:ext>
            </a:extLst>
          </p:cNvPr>
          <p:cNvSpPr txBox="1"/>
          <p:nvPr/>
        </p:nvSpPr>
        <p:spPr>
          <a:xfrm>
            <a:off x="1561514" y="5676156"/>
            <a:ext cx="9981130" cy="923330"/>
          </a:xfrm>
          <a:prstGeom prst="rect">
            <a:avLst/>
          </a:prstGeom>
          <a:noFill/>
        </p:spPr>
        <p:txBody>
          <a:bodyPr wrap="square" rtlCol="0">
            <a:spAutoFit/>
          </a:bodyPr>
          <a:lstStyle/>
          <a:p>
            <a:r>
              <a:rPr lang="en-US" b="1" dirty="0"/>
              <a:t>A scheme to help the start-up grow</a:t>
            </a:r>
            <a:r>
              <a:rPr lang="en-US" dirty="0"/>
              <a:t> is much needed across the state as the Hyderabad and Bangalore are becoming  India’s Silicon Valley so that new ideas can be promoted and can ultimately help state and country grow.</a:t>
            </a:r>
            <a:endParaRPr lang="en-IN" dirty="0"/>
          </a:p>
        </p:txBody>
      </p:sp>
      <p:sp>
        <p:nvSpPr>
          <p:cNvPr id="5" name="TextBox 4">
            <a:extLst>
              <a:ext uri="{FF2B5EF4-FFF2-40B4-BE49-F238E27FC236}">
                <a16:creationId xmlns:a16="http://schemas.microsoft.com/office/drawing/2014/main" id="{48C70473-65F2-44EC-B0C7-70BC173BAC57}"/>
              </a:ext>
            </a:extLst>
          </p:cNvPr>
          <p:cNvSpPr txBox="1">
            <a:spLocks noChangeAspect="1"/>
          </p:cNvSpPr>
          <p:nvPr/>
        </p:nvSpPr>
        <p:spPr>
          <a:xfrm>
            <a:off x="529670" y="1637160"/>
            <a:ext cx="468000" cy="400110"/>
          </a:xfrm>
          <a:prstGeom prst="rect">
            <a:avLst/>
          </a:prstGeom>
          <a:noFill/>
          <a:ln>
            <a:noFill/>
          </a:ln>
        </p:spPr>
        <p:txBody>
          <a:bodyPr wrap="square" rtlCol="0" anchor="ctr">
            <a:spAutoFit/>
          </a:bodyPr>
          <a:lstStyle/>
          <a:p>
            <a:pPr algn="ctr"/>
            <a:r>
              <a:rPr lang="en-US" sz="2000" dirty="0"/>
              <a:t>1.</a:t>
            </a:r>
            <a:endParaRPr lang="en-IN" sz="2000" dirty="0"/>
          </a:p>
        </p:txBody>
      </p:sp>
      <p:sp>
        <p:nvSpPr>
          <p:cNvPr id="19" name="TextBox 18">
            <a:extLst>
              <a:ext uri="{FF2B5EF4-FFF2-40B4-BE49-F238E27FC236}">
                <a16:creationId xmlns:a16="http://schemas.microsoft.com/office/drawing/2014/main" id="{F4275C9D-6F89-4B39-9665-F09332916262}"/>
              </a:ext>
            </a:extLst>
          </p:cNvPr>
          <p:cNvSpPr txBox="1"/>
          <p:nvPr/>
        </p:nvSpPr>
        <p:spPr>
          <a:xfrm>
            <a:off x="519369" y="2622989"/>
            <a:ext cx="468000" cy="400110"/>
          </a:xfrm>
          <a:prstGeom prst="rect">
            <a:avLst/>
          </a:prstGeom>
          <a:noFill/>
          <a:ln>
            <a:noFill/>
          </a:ln>
        </p:spPr>
        <p:txBody>
          <a:bodyPr wrap="square" rtlCol="0">
            <a:spAutoFit/>
          </a:bodyPr>
          <a:lstStyle/>
          <a:p>
            <a:pPr algn="ctr"/>
            <a:r>
              <a:rPr lang="en-US" sz="2000" dirty="0"/>
              <a:t>2.</a:t>
            </a:r>
            <a:endParaRPr lang="en-IN" sz="2000" dirty="0"/>
          </a:p>
        </p:txBody>
      </p:sp>
      <p:sp>
        <p:nvSpPr>
          <p:cNvPr id="20" name="TextBox 19">
            <a:extLst>
              <a:ext uri="{FF2B5EF4-FFF2-40B4-BE49-F238E27FC236}">
                <a16:creationId xmlns:a16="http://schemas.microsoft.com/office/drawing/2014/main" id="{E5364D8F-4399-46BF-9408-8F3B02291CEC}"/>
              </a:ext>
            </a:extLst>
          </p:cNvPr>
          <p:cNvSpPr txBox="1"/>
          <p:nvPr/>
        </p:nvSpPr>
        <p:spPr>
          <a:xfrm>
            <a:off x="519369" y="3608818"/>
            <a:ext cx="468000" cy="400110"/>
          </a:xfrm>
          <a:prstGeom prst="rect">
            <a:avLst/>
          </a:prstGeom>
          <a:noFill/>
          <a:ln>
            <a:noFill/>
          </a:ln>
        </p:spPr>
        <p:txBody>
          <a:bodyPr wrap="square" rtlCol="0" anchor="ctr">
            <a:spAutoFit/>
          </a:bodyPr>
          <a:lstStyle/>
          <a:p>
            <a:pPr algn="ctr"/>
            <a:r>
              <a:rPr lang="en-US" sz="2000" dirty="0"/>
              <a:t>3.</a:t>
            </a:r>
            <a:endParaRPr lang="en-IN" sz="2000" dirty="0"/>
          </a:p>
        </p:txBody>
      </p:sp>
      <p:sp>
        <p:nvSpPr>
          <p:cNvPr id="21" name="TextBox 20">
            <a:extLst>
              <a:ext uri="{FF2B5EF4-FFF2-40B4-BE49-F238E27FC236}">
                <a16:creationId xmlns:a16="http://schemas.microsoft.com/office/drawing/2014/main" id="{B0DC32F1-8C9A-487D-ABDA-81694109BCD4}"/>
              </a:ext>
            </a:extLst>
          </p:cNvPr>
          <p:cNvSpPr txBox="1"/>
          <p:nvPr/>
        </p:nvSpPr>
        <p:spPr>
          <a:xfrm>
            <a:off x="519369" y="4749380"/>
            <a:ext cx="468000" cy="400110"/>
          </a:xfrm>
          <a:prstGeom prst="rect">
            <a:avLst/>
          </a:prstGeom>
          <a:noFill/>
          <a:ln>
            <a:noFill/>
          </a:ln>
        </p:spPr>
        <p:txBody>
          <a:bodyPr wrap="square" rtlCol="0" anchor="ctr">
            <a:spAutoFit/>
          </a:bodyPr>
          <a:lstStyle/>
          <a:p>
            <a:pPr algn="ctr"/>
            <a:r>
              <a:rPr lang="en-US" sz="2000" dirty="0"/>
              <a:t>4.</a:t>
            </a:r>
            <a:endParaRPr lang="en-IN" sz="2000" dirty="0"/>
          </a:p>
        </p:txBody>
      </p:sp>
      <p:sp>
        <p:nvSpPr>
          <p:cNvPr id="22" name="TextBox 21">
            <a:extLst>
              <a:ext uri="{FF2B5EF4-FFF2-40B4-BE49-F238E27FC236}">
                <a16:creationId xmlns:a16="http://schemas.microsoft.com/office/drawing/2014/main" id="{DC6CFDE2-989D-437C-AB8F-F2AE0C5AEBD3}"/>
              </a:ext>
            </a:extLst>
          </p:cNvPr>
          <p:cNvSpPr txBox="1"/>
          <p:nvPr/>
        </p:nvSpPr>
        <p:spPr>
          <a:xfrm>
            <a:off x="519369" y="5799266"/>
            <a:ext cx="468000" cy="400110"/>
          </a:xfrm>
          <a:prstGeom prst="rect">
            <a:avLst/>
          </a:prstGeom>
          <a:noFill/>
          <a:ln>
            <a:noFill/>
          </a:ln>
        </p:spPr>
        <p:txBody>
          <a:bodyPr wrap="square" rtlCol="0" anchor="ctr">
            <a:spAutoFit/>
          </a:bodyPr>
          <a:lstStyle/>
          <a:p>
            <a:pPr algn="ctr"/>
            <a:r>
              <a:rPr lang="en-US" sz="2000" dirty="0"/>
              <a:t>5.</a:t>
            </a:r>
            <a:endParaRPr lang="en-IN" sz="2000" dirty="0"/>
          </a:p>
        </p:txBody>
      </p:sp>
      <p:sp>
        <p:nvSpPr>
          <p:cNvPr id="7" name="Slide Number Placeholder 6">
            <a:extLst>
              <a:ext uri="{FF2B5EF4-FFF2-40B4-BE49-F238E27FC236}">
                <a16:creationId xmlns:a16="http://schemas.microsoft.com/office/drawing/2014/main" id="{7A67EE35-DFF7-463A-8D0B-491670ADD61E}"/>
              </a:ext>
            </a:extLst>
          </p:cNvPr>
          <p:cNvSpPr>
            <a:spLocks noGrp="1"/>
          </p:cNvSpPr>
          <p:nvPr>
            <p:ph type="sldNum" sz="quarter" idx="12"/>
          </p:nvPr>
        </p:nvSpPr>
        <p:spPr/>
        <p:txBody>
          <a:bodyPr/>
          <a:lstStyle/>
          <a:p>
            <a:fld id="{2844DEC4-8F14-416A-8677-78FF29B28FAF}" type="slidenum">
              <a:rPr lang="en-IN" smtClean="0"/>
              <a:t>28</a:t>
            </a:fld>
            <a:endParaRPr lang="en-IN"/>
          </a:p>
        </p:txBody>
      </p:sp>
    </p:spTree>
    <p:extLst>
      <p:ext uri="{BB962C8B-B14F-4D97-AF65-F5344CB8AC3E}">
        <p14:creationId xmlns:p14="http://schemas.microsoft.com/office/powerpoint/2010/main" val="2614109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B6A826-9FE9-4F96-9F9F-E713A2814FA3}"/>
              </a:ext>
            </a:extLst>
          </p:cNvPr>
          <p:cNvSpPr txBox="1"/>
          <p:nvPr/>
        </p:nvSpPr>
        <p:spPr>
          <a:xfrm>
            <a:off x="584362" y="2613392"/>
            <a:ext cx="11023275" cy="1631216"/>
          </a:xfrm>
          <a:prstGeom prst="rect">
            <a:avLst/>
          </a:prstGeom>
          <a:noFill/>
        </p:spPr>
        <p:txBody>
          <a:bodyPr wrap="square" rtlCol="0" anchor="ctr">
            <a:spAutoFit/>
          </a:bodyPr>
          <a:lstStyle/>
          <a:p>
            <a:pPr algn="ctr"/>
            <a:r>
              <a:rPr lang="en-US" sz="10000" dirty="0"/>
              <a:t>THANK YOU</a:t>
            </a:r>
            <a:endParaRPr lang="en-IN" sz="10000" dirty="0"/>
          </a:p>
        </p:txBody>
      </p:sp>
      <p:pic>
        <p:nvPicPr>
          <p:cNvPr id="3" name="Picture 2">
            <a:extLst>
              <a:ext uri="{FF2B5EF4-FFF2-40B4-BE49-F238E27FC236}">
                <a16:creationId xmlns:a16="http://schemas.microsoft.com/office/drawing/2014/main" id="{278153AF-87A4-4AF3-9221-EBC86CF9C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588" y="6117035"/>
            <a:ext cx="464351" cy="464351"/>
          </a:xfrm>
          <a:prstGeom prst="rect">
            <a:avLst/>
          </a:prstGeom>
        </p:spPr>
      </p:pic>
      <p:sp>
        <p:nvSpPr>
          <p:cNvPr id="2" name="TextBox 1">
            <a:extLst>
              <a:ext uri="{FF2B5EF4-FFF2-40B4-BE49-F238E27FC236}">
                <a16:creationId xmlns:a16="http://schemas.microsoft.com/office/drawing/2014/main" id="{56F6F6E8-598E-40C3-A16F-3894C7FE9865}"/>
              </a:ext>
            </a:extLst>
          </p:cNvPr>
          <p:cNvSpPr txBox="1"/>
          <p:nvPr/>
        </p:nvSpPr>
        <p:spPr>
          <a:xfrm>
            <a:off x="4200939" y="6164544"/>
            <a:ext cx="5062330" cy="369332"/>
          </a:xfrm>
          <a:prstGeom prst="rect">
            <a:avLst/>
          </a:prstGeom>
          <a:noFill/>
        </p:spPr>
        <p:txBody>
          <a:bodyPr wrap="square" rtlCol="0">
            <a:spAutoFit/>
          </a:bodyPr>
          <a:lstStyle/>
          <a:p>
            <a:pPr fontAlgn="auto"/>
            <a:r>
              <a:rPr lang="en-IN" dirty="0">
                <a:hlinkClick r:id="rId3"/>
              </a:rPr>
              <a:t>www.linkedin.com/in/manthan-mistry-6370421bb</a:t>
            </a:r>
            <a:endParaRPr lang="en-IN" dirty="0"/>
          </a:p>
        </p:txBody>
      </p:sp>
      <p:sp>
        <p:nvSpPr>
          <p:cNvPr id="5" name="TextBox 4">
            <a:extLst>
              <a:ext uri="{FF2B5EF4-FFF2-40B4-BE49-F238E27FC236}">
                <a16:creationId xmlns:a16="http://schemas.microsoft.com/office/drawing/2014/main" id="{E0AC0103-7AD8-4D9B-9701-E577B6DB9596}"/>
              </a:ext>
            </a:extLst>
          </p:cNvPr>
          <p:cNvSpPr txBox="1"/>
          <p:nvPr/>
        </p:nvSpPr>
        <p:spPr>
          <a:xfrm>
            <a:off x="4453545" y="4362545"/>
            <a:ext cx="3284909" cy="369332"/>
          </a:xfrm>
          <a:prstGeom prst="rect">
            <a:avLst/>
          </a:prstGeom>
          <a:noFill/>
        </p:spPr>
        <p:txBody>
          <a:bodyPr wrap="square" rtlCol="0">
            <a:spAutoFit/>
          </a:bodyPr>
          <a:lstStyle/>
          <a:p>
            <a:pPr algn="r"/>
            <a:r>
              <a:rPr lang="en-US" dirty="0"/>
              <a:t>Created By : Manthan Mistry</a:t>
            </a:r>
            <a:endParaRPr lang="en-IN" dirty="0"/>
          </a:p>
        </p:txBody>
      </p:sp>
      <p:sp>
        <p:nvSpPr>
          <p:cNvPr id="8" name="Slide Number Placeholder 7">
            <a:extLst>
              <a:ext uri="{FF2B5EF4-FFF2-40B4-BE49-F238E27FC236}">
                <a16:creationId xmlns:a16="http://schemas.microsoft.com/office/drawing/2014/main" id="{E7EA6F46-1CAA-4065-925B-DD0567FB94F4}"/>
              </a:ext>
            </a:extLst>
          </p:cNvPr>
          <p:cNvSpPr>
            <a:spLocks noGrp="1"/>
          </p:cNvSpPr>
          <p:nvPr>
            <p:ph type="sldNum" sz="quarter" idx="12"/>
          </p:nvPr>
        </p:nvSpPr>
        <p:spPr/>
        <p:txBody>
          <a:bodyPr/>
          <a:lstStyle/>
          <a:p>
            <a:fld id="{2844DEC4-8F14-416A-8677-78FF29B28FAF}" type="slidenum">
              <a:rPr lang="en-IN" smtClean="0"/>
              <a:t>29</a:t>
            </a:fld>
            <a:endParaRPr lang="en-IN"/>
          </a:p>
        </p:txBody>
      </p:sp>
    </p:spTree>
    <p:extLst>
      <p:ext uri="{BB962C8B-B14F-4D97-AF65-F5344CB8AC3E}">
        <p14:creationId xmlns:p14="http://schemas.microsoft.com/office/powerpoint/2010/main" val="197456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1F43E-9632-4F5B-ADCE-2A13204FCB9E}"/>
              </a:ext>
            </a:extLst>
          </p:cNvPr>
          <p:cNvSpPr>
            <a:spLocks noGrp="1"/>
          </p:cNvSpPr>
          <p:nvPr>
            <p:ph type="title"/>
          </p:nvPr>
        </p:nvSpPr>
        <p:spPr/>
        <p:txBody>
          <a:bodyPr/>
          <a:lstStyle/>
          <a:p>
            <a:pPr algn="ctr"/>
            <a:r>
              <a:rPr lang="en-US" dirty="0"/>
              <a:t>Telangana Growth challenge</a:t>
            </a:r>
            <a:endParaRPr lang="en-IN" dirty="0"/>
          </a:p>
        </p:txBody>
      </p:sp>
      <p:sp>
        <p:nvSpPr>
          <p:cNvPr id="9" name="Freeform: Shape 8">
            <a:extLst>
              <a:ext uri="{FF2B5EF4-FFF2-40B4-BE49-F238E27FC236}">
                <a16:creationId xmlns:a16="http://schemas.microsoft.com/office/drawing/2014/main" id="{7ADED08E-2DE8-43B0-8E18-975D9EA45942}"/>
              </a:ext>
            </a:extLst>
          </p:cNvPr>
          <p:cNvSpPr/>
          <p:nvPr/>
        </p:nvSpPr>
        <p:spPr>
          <a:xfrm>
            <a:off x="840407" y="1825625"/>
            <a:ext cx="2880000" cy="4351338"/>
          </a:xfrm>
          <a:custGeom>
            <a:avLst/>
            <a:gdLst>
              <a:gd name="connsiteX0" fmla="*/ 0 w 3435027"/>
              <a:gd name="connsiteY0" fmla="*/ 343503 h 4351338"/>
              <a:gd name="connsiteX1" fmla="*/ 343503 w 3435027"/>
              <a:gd name="connsiteY1" fmla="*/ 0 h 4351338"/>
              <a:gd name="connsiteX2" fmla="*/ 3091524 w 3435027"/>
              <a:gd name="connsiteY2" fmla="*/ 0 h 4351338"/>
              <a:gd name="connsiteX3" fmla="*/ 3435027 w 3435027"/>
              <a:gd name="connsiteY3" fmla="*/ 343503 h 4351338"/>
              <a:gd name="connsiteX4" fmla="*/ 3435027 w 3435027"/>
              <a:gd name="connsiteY4" fmla="*/ 4007835 h 4351338"/>
              <a:gd name="connsiteX5" fmla="*/ 3091524 w 3435027"/>
              <a:gd name="connsiteY5" fmla="*/ 4351338 h 4351338"/>
              <a:gd name="connsiteX6" fmla="*/ 343503 w 3435027"/>
              <a:gd name="connsiteY6" fmla="*/ 4351338 h 4351338"/>
              <a:gd name="connsiteX7" fmla="*/ 0 w 3435027"/>
              <a:gd name="connsiteY7" fmla="*/ 4007835 h 4351338"/>
              <a:gd name="connsiteX8" fmla="*/ 0 w 3435027"/>
              <a:gd name="connsiteY8" fmla="*/ 343503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351338">
                <a:moveTo>
                  <a:pt x="0" y="343503"/>
                </a:moveTo>
                <a:cubicBezTo>
                  <a:pt x="0" y="153792"/>
                  <a:pt x="153792" y="0"/>
                  <a:pt x="343503" y="0"/>
                </a:cubicBezTo>
                <a:lnTo>
                  <a:pt x="3091524" y="0"/>
                </a:lnTo>
                <a:cubicBezTo>
                  <a:pt x="3281235" y="0"/>
                  <a:pt x="3435027" y="153792"/>
                  <a:pt x="3435027" y="343503"/>
                </a:cubicBezTo>
                <a:lnTo>
                  <a:pt x="3435027" y="4007835"/>
                </a:lnTo>
                <a:cubicBezTo>
                  <a:pt x="3435027" y="4197546"/>
                  <a:pt x="3281235" y="4351338"/>
                  <a:pt x="3091524" y="4351338"/>
                </a:cubicBezTo>
                <a:lnTo>
                  <a:pt x="343503" y="4351338"/>
                </a:lnTo>
                <a:cubicBezTo>
                  <a:pt x="153792" y="4351338"/>
                  <a:pt x="0" y="4197546"/>
                  <a:pt x="0" y="4007835"/>
                </a:cubicBezTo>
                <a:lnTo>
                  <a:pt x="0" y="343503"/>
                </a:lnTo>
                <a:close/>
              </a:path>
            </a:pathLst>
          </a:custGeom>
          <a:no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3832" tIns="2174367" rIns="433832" bIns="1304100" numCol="1" spcCol="1270" anchor="ctr" anchorCtr="0">
            <a:noAutofit/>
          </a:bodyPr>
          <a:lstStyle/>
          <a:p>
            <a:pPr marL="0" lvl="0" indent="0" algn="ctr" defTabSz="2711450">
              <a:lnSpc>
                <a:spcPct val="90000"/>
              </a:lnSpc>
              <a:spcBef>
                <a:spcPct val="0"/>
              </a:spcBef>
              <a:spcAft>
                <a:spcPct val="35000"/>
              </a:spcAft>
              <a:buNone/>
            </a:pPr>
            <a:endParaRPr lang="en-IN" sz="6100" kern="1200"/>
          </a:p>
        </p:txBody>
      </p:sp>
      <p:sp>
        <p:nvSpPr>
          <p:cNvPr id="10" name="Oval 9">
            <a:extLst>
              <a:ext uri="{FF2B5EF4-FFF2-40B4-BE49-F238E27FC236}">
                <a16:creationId xmlns:a16="http://schemas.microsoft.com/office/drawing/2014/main" id="{764376E9-70CB-4B01-A96F-EBA0E1FDBCDD}"/>
              </a:ext>
            </a:extLst>
          </p:cNvPr>
          <p:cNvSpPr/>
          <p:nvPr/>
        </p:nvSpPr>
        <p:spPr>
          <a:xfrm>
            <a:off x="1555909" y="2086704"/>
            <a:ext cx="1448995" cy="1448995"/>
          </a:xfrm>
          <a:prstGeom prst="ellipse">
            <a:avLst/>
          </a:prstGeom>
          <a:solidFill>
            <a:srgbClr val="F8D6BA">
              <a:alpha val="50196"/>
            </a:srgbClr>
          </a:solidFill>
          <a:ln w="63500">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24FAE08-FE6D-4C5F-A63F-30A490A01AA7}"/>
              </a:ext>
            </a:extLst>
          </p:cNvPr>
          <p:cNvSpPr/>
          <p:nvPr/>
        </p:nvSpPr>
        <p:spPr>
          <a:xfrm>
            <a:off x="4378486" y="1825625"/>
            <a:ext cx="2880000" cy="4351338"/>
          </a:xfrm>
          <a:custGeom>
            <a:avLst/>
            <a:gdLst>
              <a:gd name="connsiteX0" fmla="*/ 0 w 3435027"/>
              <a:gd name="connsiteY0" fmla="*/ 343503 h 4351338"/>
              <a:gd name="connsiteX1" fmla="*/ 343503 w 3435027"/>
              <a:gd name="connsiteY1" fmla="*/ 0 h 4351338"/>
              <a:gd name="connsiteX2" fmla="*/ 3091524 w 3435027"/>
              <a:gd name="connsiteY2" fmla="*/ 0 h 4351338"/>
              <a:gd name="connsiteX3" fmla="*/ 3435027 w 3435027"/>
              <a:gd name="connsiteY3" fmla="*/ 343503 h 4351338"/>
              <a:gd name="connsiteX4" fmla="*/ 3435027 w 3435027"/>
              <a:gd name="connsiteY4" fmla="*/ 4007835 h 4351338"/>
              <a:gd name="connsiteX5" fmla="*/ 3091524 w 3435027"/>
              <a:gd name="connsiteY5" fmla="*/ 4351338 h 4351338"/>
              <a:gd name="connsiteX6" fmla="*/ 343503 w 3435027"/>
              <a:gd name="connsiteY6" fmla="*/ 4351338 h 4351338"/>
              <a:gd name="connsiteX7" fmla="*/ 0 w 3435027"/>
              <a:gd name="connsiteY7" fmla="*/ 4007835 h 4351338"/>
              <a:gd name="connsiteX8" fmla="*/ 0 w 3435027"/>
              <a:gd name="connsiteY8" fmla="*/ 343503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351338">
                <a:moveTo>
                  <a:pt x="0" y="343503"/>
                </a:moveTo>
                <a:cubicBezTo>
                  <a:pt x="0" y="153792"/>
                  <a:pt x="153792" y="0"/>
                  <a:pt x="343503" y="0"/>
                </a:cubicBezTo>
                <a:lnTo>
                  <a:pt x="3091524" y="0"/>
                </a:lnTo>
                <a:cubicBezTo>
                  <a:pt x="3281235" y="0"/>
                  <a:pt x="3435027" y="153792"/>
                  <a:pt x="3435027" y="343503"/>
                </a:cubicBezTo>
                <a:lnTo>
                  <a:pt x="3435027" y="4007835"/>
                </a:lnTo>
                <a:cubicBezTo>
                  <a:pt x="3435027" y="4197546"/>
                  <a:pt x="3281235" y="4351338"/>
                  <a:pt x="3091524" y="4351338"/>
                </a:cubicBezTo>
                <a:lnTo>
                  <a:pt x="343503" y="4351338"/>
                </a:lnTo>
                <a:cubicBezTo>
                  <a:pt x="153792" y="4351338"/>
                  <a:pt x="0" y="4197546"/>
                  <a:pt x="0" y="4007835"/>
                </a:cubicBezTo>
                <a:lnTo>
                  <a:pt x="0" y="343503"/>
                </a:lnTo>
                <a:close/>
              </a:path>
            </a:pathLst>
          </a:custGeom>
          <a:no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3832" tIns="2174367" rIns="433832" bIns="1304100" numCol="1" spcCol="1270" anchor="ctr" anchorCtr="0">
            <a:noAutofit/>
          </a:bodyPr>
          <a:lstStyle/>
          <a:p>
            <a:pPr marL="0" lvl="0" indent="0" algn="ctr" defTabSz="2711450">
              <a:lnSpc>
                <a:spcPct val="90000"/>
              </a:lnSpc>
              <a:spcBef>
                <a:spcPct val="0"/>
              </a:spcBef>
              <a:spcAft>
                <a:spcPct val="35000"/>
              </a:spcAft>
              <a:buNone/>
            </a:pPr>
            <a:endParaRPr lang="en-IN" sz="6100" kern="1200"/>
          </a:p>
        </p:txBody>
      </p:sp>
      <p:sp>
        <p:nvSpPr>
          <p:cNvPr id="12" name="Oval 11">
            <a:extLst>
              <a:ext uri="{FF2B5EF4-FFF2-40B4-BE49-F238E27FC236}">
                <a16:creationId xmlns:a16="http://schemas.microsoft.com/office/drawing/2014/main" id="{E99D7D72-139E-4067-B1C3-D1C301113DA7}"/>
              </a:ext>
            </a:extLst>
          </p:cNvPr>
          <p:cNvSpPr/>
          <p:nvPr/>
        </p:nvSpPr>
        <p:spPr>
          <a:xfrm>
            <a:off x="5093988" y="2086704"/>
            <a:ext cx="1448995" cy="1448995"/>
          </a:xfrm>
          <a:prstGeom prst="ellipse">
            <a:avLst/>
          </a:prstGeom>
          <a:solidFill>
            <a:schemeClr val="accent3">
              <a:lumMod val="20000"/>
              <a:lumOff val="80000"/>
            </a:schemeClr>
          </a:solidFill>
          <a:ln w="63500">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F360C5A2-0EDD-41D6-A71F-94CB871FEDF3}"/>
              </a:ext>
            </a:extLst>
          </p:cNvPr>
          <p:cNvSpPr/>
          <p:nvPr/>
        </p:nvSpPr>
        <p:spPr>
          <a:xfrm>
            <a:off x="7916564" y="1825625"/>
            <a:ext cx="2880000" cy="4351338"/>
          </a:xfrm>
          <a:custGeom>
            <a:avLst/>
            <a:gdLst>
              <a:gd name="connsiteX0" fmla="*/ 0 w 3435027"/>
              <a:gd name="connsiteY0" fmla="*/ 343503 h 4351338"/>
              <a:gd name="connsiteX1" fmla="*/ 343503 w 3435027"/>
              <a:gd name="connsiteY1" fmla="*/ 0 h 4351338"/>
              <a:gd name="connsiteX2" fmla="*/ 3091524 w 3435027"/>
              <a:gd name="connsiteY2" fmla="*/ 0 h 4351338"/>
              <a:gd name="connsiteX3" fmla="*/ 3435027 w 3435027"/>
              <a:gd name="connsiteY3" fmla="*/ 343503 h 4351338"/>
              <a:gd name="connsiteX4" fmla="*/ 3435027 w 3435027"/>
              <a:gd name="connsiteY4" fmla="*/ 4007835 h 4351338"/>
              <a:gd name="connsiteX5" fmla="*/ 3091524 w 3435027"/>
              <a:gd name="connsiteY5" fmla="*/ 4351338 h 4351338"/>
              <a:gd name="connsiteX6" fmla="*/ 343503 w 3435027"/>
              <a:gd name="connsiteY6" fmla="*/ 4351338 h 4351338"/>
              <a:gd name="connsiteX7" fmla="*/ 0 w 3435027"/>
              <a:gd name="connsiteY7" fmla="*/ 4007835 h 4351338"/>
              <a:gd name="connsiteX8" fmla="*/ 0 w 3435027"/>
              <a:gd name="connsiteY8" fmla="*/ 343503 h 43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351338">
                <a:moveTo>
                  <a:pt x="0" y="343503"/>
                </a:moveTo>
                <a:cubicBezTo>
                  <a:pt x="0" y="153792"/>
                  <a:pt x="153792" y="0"/>
                  <a:pt x="343503" y="0"/>
                </a:cubicBezTo>
                <a:lnTo>
                  <a:pt x="3091524" y="0"/>
                </a:lnTo>
                <a:cubicBezTo>
                  <a:pt x="3281235" y="0"/>
                  <a:pt x="3435027" y="153792"/>
                  <a:pt x="3435027" y="343503"/>
                </a:cubicBezTo>
                <a:lnTo>
                  <a:pt x="3435027" y="4007835"/>
                </a:lnTo>
                <a:cubicBezTo>
                  <a:pt x="3435027" y="4197546"/>
                  <a:pt x="3281235" y="4351338"/>
                  <a:pt x="3091524" y="4351338"/>
                </a:cubicBezTo>
                <a:lnTo>
                  <a:pt x="343503" y="4351338"/>
                </a:lnTo>
                <a:cubicBezTo>
                  <a:pt x="153792" y="4351338"/>
                  <a:pt x="0" y="4197546"/>
                  <a:pt x="0" y="4007835"/>
                </a:cubicBezTo>
                <a:lnTo>
                  <a:pt x="0" y="343503"/>
                </a:lnTo>
                <a:close/>
              </a:path>
            </a:pathLst>
          </a:custGeom>
          <a:no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3832" tIns="2174367" rIns="433832" bIns="1304100" numCol="1" spcCol="1270" anchor="ctr" anchorCtr="0">
            <a:noAutofit/>
          </a:bodyPr>
          <a:lstStyle/>
          <a:p>
            <a:pPr marL="0" lvl="0" indent="0" algn="ctr" defTabSz="2711450">
              <a:lnSpc>
                <a:spcPct val="90000"/>
              </a:lnSpc>
              <a:spcBef>
                <a:spcPct val="0"/>
              </a:spcBef>
              <a:spcAft>
                <a:spcPct val="35000"/>
              </a:spcAft>
              <a:buNone/>
            </a:pPr>
            <a:endParaRPr lang="en-IN" sz="6100" kern="1200"/>
          </a:p>
        </p:txBody>
      </p:sp>
      <p:sp>
        <p:nvSpPr>
          <p:cNvPr id="14" name="Oval 13">
            <a:extLst>
              <a:ext uri="{FF2B5EF4-FFF2-40B4-BE49-F238E27FC236}">
                <a16:creationId xmlns:a16="http://schemas.microsoft.com/office/drawing/2014/main" id="{C2C8B5C2-F4D0-40EB-A32A-CAA9389DFB1D}"/>
              </a:ext>
            </a:extLst>
          </p:cNvPr>
          <p:cNvSpPr/>
          <p:nvPr/>
        </p:nvSpPr>
        <p:spPr>
          <a:xfrm>
            <a:off x="8632066" y="2086703"/>
            <a:ext cx="1448995" cy="1448995"/>
          </a:xfrm>
          <a:prstGeom prst="ellipse">
            <a:avLst/>
          </a:prstGeom>
          <a:solidFill>
            <a:schemeClr val="accent5">
              <a:lumMod val="20000"/>
              <a:lumOff val="80000"/>
            </a:schemeClr>
          </a:solidFill>
          <a:ln w="63500">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TextBox 16">
            <a:extLst>
              <a:ext uri="{FF2B5EF4-FFF2-40B4-BE49-F238E27FC236}">
                <a16:creationId xmlns:a16="http://schemas.microsoft.com/office/drawing/2014/main" id="{D8E7C783-7FB7-47C3-A920-D8406923E0D0}"/>
              </a:ext>
            </a:extLst>
          </p:cNvPr>
          <p:cNvSpPr txBox="1"/>
          <p:nvPr/>
        </p:nvSpPr>
        <p:spPr>
          <a:xfrm>
            <a:off x="880670" y="4533165"/>
            <a:ext cx="2799471" cy="830997"/>
          </a:xfrm>
          <a:prstGeom prst="rect">
            <a:avLst/>
          </a:prstGeom>
          <a:noFill/>
        </p:spPr>
        <p:txBody>
          <a:bodyPr wrap="square" rtlCol="0">
            <a:spAutoFit/>
          </a:bodyPr>
          <a:lstStyle/>
          <a:p>
            <a:pPr algn="ctr"/>
            <a:r>
              <a:rPr lang="en-US" sz="2400" b="1" dirty="0"/>
              <a:t>STAMP </a:t>
            </a:r>
            <a:br>
              <a:rPr lang="en-US" sz="2400" b="1" dirty="0"/>
            </a:br>
            <a:r>
              <a:rPr lang="en-US" sz="2400" b="1" dirty="0"/>
              <a:t>REGISTRATION</a:t>
            </a:r>
            <a:endParaRPr lang="en-IN" sz="2400" b="1" dirty="0"/>
          </a:p>
        </p:txBody>
      </p:sp>
      <p:sp>
        <p:nvSpPr>
          <p:cNvPr id="18" name="TextBox 17">
            <a:extLst>
              <a:ext uri="{FF2B5EF4-FFF2-40B4-BE49-F238E27FC236}">
                <a16:creationId xmlns:a16="http://schemas.microsoft.com/office/drawing/2014/main" id="{C354AB40-EBB9-4761-833F-6B5767A09A5D}"/>
              </a:ext>
            </a:extLst>
          </p:cNvPr>
          <p:cNvSpPr txBox="1"/>
          <p:nvPr/>
        </p:nvSpPr>
        <p:spPr>
          <a:xfrm>
            <a:off x="4418748" y="4671665"/>
            <a:ext cx="2799471" cy="369332"/>
          </a:xfrm>
          <a:prstGeom prst="rect">
            <a:avLst/>
          </a:prstGeom>
          <a:noFill/>
        </p:spPr>
        <p:txBody>
          <a:bodyPr wrap="square" rtlCol="0">
            <a:spAutoFit/>
          </a:bodyPr>
          <a:lstStyle>
            <a:defPPr>
              <a:defRPr lang="en-US"/>
            </a:defPPr>
            <a:lvl1pPr algn="ctr">
              <a:defRPr sz="2400" b="1"/>
            </a:lvl1pPr>
          </a:lstStyle>
          <a:p>
            <a:r>
              <a:rPr lang="en-US" dirty="0"/>
              <a:t>TRANSPORTATION</a:t>
            </a:r>
            <a:endParaRPr lang="en-IN" dirty="0"/>
          </a:p>
        </p:txBody>
      </p:sp>
      <p:sp>
        <p:nvSpPr>
          <p:cNvPr id="19" name="TextBox 18">
            <a:extLst>
              <a:ext uri="{FF2B5EF4-FFF2-40B4-BE49-F238E27FC236}">
                <a16:creationId xmlns:a16="http://schemas.microsoft.com/office/drawing/2014/main" id="{A86540FA-5BBF-4620-B456-E1189DA2456A}"/>
              </a:ext>
            </a:extLst>
          </p:cNvPr>
          <p:cNvSpPr txBox="1"/>
          <p:nvPr/>
        </p:nvSpPr>
        <p:spPr>
          <a:xfrm>
            <a:off x="7956826" y="4671664"/>
            <a:ext cx="2799471" cy="461665"/>
          </a:xfrm>
          <a:prstGeom prst="rect">
            <a:avLst/>
          </a:prstGeom>
          <a:noFill/>
        </p:spPr>
        <p:txBody>
          <a:bodyPr wrap="square" rtlCol="0">
            <a:spAutoFit/>
          </a:bodyPr>
          <a:lstStyle/>
          <a:p>
            <a:pPr algn="ctr"/>
            <a:r>
              <a:rPr lang="en-US" sz="2400" b="1" dirty="0"/>
              <a:t>TS - iPASS</a:t>
            </a:r>
            <a:endParaRPr lang="en-IN" sz="2400" b="1" dirty="0"/>
          </a:p>
        </p:txBody>
      </p:sp>
      <p:pic>
        <p:nvPicPr>
          <p:cNvPr id="15" name="Picture 14">
            <a:extLst>
              <a:ext uri="{FF2B5EF4-FFF2-40B4-BE49-F238E27FC236}">
                <a16:creationId xmlns:a16="http://schemas.microsoft.com/office/drawing/2014/main" id="{CC631978-BF64-42C1-B4B6-8F6657A2C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423" y="2373139"/>
            <a:ext cx="876122" cy="876122"/>
          </a:xfrm>
          <a:prstGeom prst="rect">
            <a:avLst/>
          </a:prstGeom>
        </p:spPr>
      </p:pic>
      <p:pic>
        <p:nvPicPr>
          <p:cNvPr id="20" name="Picture 19">
            <a:extLst>
              <a:ext uri="{FF2B5EF4-FFF2-40B4-BE49-F238E27FC236}">
                <a16:creationId xmlns:a16="http://schemas.microsoft.com/office/drawing/2014/main" id="{A0BE2CBF-D6A3-4F8A-9093-C36B246A1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292" y="2375412"/>
            <a:ext cx="876353" cy="876353"/>
          </a:xfrm>
          <a:prstGeom prst="rect">
            <a:avLst/>
          </a:prstGeom>
        </p:spPr>
      </p:pic>
      <p:pic>
        <p:nvPicPr>
          <p:cNvPr id="4" name="Picture 3">
            <a:extLst>
              <a:ext uri="{FF2B5EF4-FFF2-40B4-BE49-F238E27FC236}">
                <a16:creationId xmlns:a16="http://schemas.microsoft.com/office/drawing/2014/main" id="{6EE49EC8-0BD0-43FE-87AA-E7348CE28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9162" y="2374461"/>
            <a:ext cx="874800" cy="874800"/>
          </a:xfrm>
          <a:prstGeom prst="rect">
            <a:avLst/>
          </a:prstGeom>
        </p:spPr>
      </p:pic>
      <p:sp>
        <p:nvSpPr>
          <p:cNvPr id="6" name="Slide Number Placeholder 5">
            <a:extLst>
              <a:ext uri="{FF2B5EF4-FFF2-40B4-BE49-F238E27FC236}">
                <a16:creationId xmlns:a16="http://schemas.microsoft.com/office/drawing/2014/main" id="{E325BEA7-B386-40EA-BFF4-527901235BFA}"/>
              </a:ext>
            </a:extLst>
          </p:cNvPr>
          <p:cNvSpPr>
            <a:spLocks noGrp="1"/>
          </p:cNvSpPr>
          <p:nvPr>
            <p:ph type="sldNum" sz="quarter" idx="12"/>
          </p:nvPr>
        </p:nvSpPr>
        <p:spPr/>
        <p:txBody>
          <a:bodyPr/>
          <a:lstStyle/>
          <a:p>
            <a:fld id="{2844DEC4-8F14-416A-8677-78FF29B28FAF}" type="slidenum">
              <a:rPr lang="en-IN" smtClean="0"/>
              <a:t>3</a:t>
            </a:fld>
            <a:endParaRPr lang="en-IN" dirty="0"/>
          </a:p>
        </p:txBody>
      </p:sp>
    </p:spTree>
    <p:extLst>
      <p:ext uri="{BB962C8B-B14F-4D97-AF65-F5344CB8AC3E}">
        <p14:creationId xmlns:p14="http://schemas.microsoft.com/office/powerpoint/2010/main" val="281965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3E36AC-00E8-41AB-92FA-0ADF628F13F7}"/>
              </a:ext>
            </a:extLst>
          </p:cNvPr>
          <p:cNvSpPr txBox="1"/>
          <p:nvPr/>
        </p:nvSpPr>
        <p:spPr>
          <a:xfrm>
            <a:off x="6333565" y="411051"/>
            <a:ext cx="5209079" cy="646331"/>
          </a:xfrm>
          <a:prstGeom prst="rect">
            <a:avLst/>
          </a:prstGeom>
          <a:noFill/>
        </p:spPr>
        <p:txBody>
          <a:bodyPr wrap="square" rtlCol="0">
            <a:spAutoFit/>
          </a:bodyPr>
          <a:lstStyle/>
          <a:p>
            <a:r>
              <a:rPr lang="en-US" b="1" dirty="0">
                <a:latin typeface="+mj-lt"/>
              </a:rPr>
              <a:t>Mulugu has shown immense growth in doc registration revenue of 261.79% from FY 2019 – FY 2022.</a:t>
            </a:r>
            <a:endParaRPr lang="en-IN" b="1" dirty="0">
              <a:latin typeface="+mj-lt"/>
            </a:endParaRPr>
          </a:p>
        </p:txBody>
      </p:sp>
      <p:sp>
        <p:nvSpPr>
          <p:cNvPr id="17" name="Rectangle 16">
            <a:extLst>
              <a:ext uri="{FF2B5EF4-FFF2-40B4-BE49-F238E27FC236}">
                <a16:creationId xmlns:a16="http://schemas.microsoft.com/office/drawing/2014/main" id="{A7AD486B-F4CE-4379-961C-115751D8BF65}"/>
              </a:ext>
            </a:extLst>
          </p:cNvPr>
          <p:cNvSpPr/>
          <p:nvPr/>
        </p:nvSpPr>
        <p:spPr>
          <a:xfrm>
            <a:off x="6333565"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pic>
        <p:nvPicPr>
          <p:cNvPr id="18" name="Picture 17">
            <a:extLst>
              <a:ext uri="{FF2B5EF4-FFF2-40B4-BE49-F238E27FC236}">
                <a16:creationId xmlns:a16="http://schemas.microsoft.com/office/drawing/2014/main" id="{D793F6C5-F992-4F95-8A87-EDECDA8CB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565" y="1309273"/>
            <a:ext cx="5209079" cy="1876687"/>
          </a:xfrm>
          <a:prstGeom prst="rect">
            <a:avLst/>
          </a:prstGeom>
        </p:spPr>
      </p:pic>
      <p:cxnSp>
        <p:nvCxnSpPr>
          <p:cNvPr id="19" name="Straight Connector 18">
            <a:extLst>
              <a:ext uri="{FF2B5EF4-FFF2-40B4-BE49-F238E27FC236}">
                <a16:creationId xmlns:a16="http://schemas.microsoft.com/office/drawing/2014/main" id="{FC347EDA-AB18-4AEE-92E5-F821D5FB26DB}"/>
              </a:ext>
            </a:extLst>
          </p:cNvPr>
          <p:cNvCxnSpPr>
            <a:cxnSpLocks/>
          </p:cNvCxnSpPr>
          <p:nvPr/>
        </p:nvCxnSpPr>
        <p:spPr>
          <a:xfrm>
            <a:off x="6333564" y="1099930"/>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DABC97A-D09A-47B7-86B4-6D5F4950A392}"/>
              </a:ext>
            </a:extLst>
          </p:cNvPr>
          <p:cNvGrpSpPr/>
          <p:nvPr/>
        </p:nvGrpSpPr>
        <p:grpSpPr>
          <a:xfrm>
            <a:off x="6333564" y="3429000"/>
            <a:ext cx="5209079" cy="358431"/>
            <a:chOff x="6333564" y="3429000"/>
            <a:chExt cx="5209079" cy="358431"/>
          </a:xfrm>
        </p:grpSpPr>
        <p:cxnSp>
          <p:nvCxnSpPr>
            <p:cNvPr id="20" name="Straight Connector 19">
              <a:extLst>
                <a:ext uri="{FF2B5EF4-FFF2-40B4-BE49-F238E27FC236}">
                  <a16:creationId xmlns:a16="http://schemas.microsoft.com/office/drawing/2014/main" id="{4A58A28A-5604-4DCB-A214-9A9663A79603}"/>
                </a:ext>
              </a:extLst>
            </p:cNvPr>
            <p:cNvCxnSpPr>
              <a:cxnSpLocks/>
            </p:cNvCxnSpPr>
            <p:nvPr/>
          </p:nvCxnSpPr>
          <p:spPr>
            <a:xfrm>
              <a:off x="6333564" y="3787431"/>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9FC93D4-58C8-4A33-9F70-250B49F8FBBF}"/>
                </a:ext>
              </a:extLst>
            </p:cNvPr>
            <p:cNvSpPr txBox="1"/>
            <p:nvPr/>
          </p:nvSpPr>
          <p:spPr>
            <a:xfrm>
              <a:off x="6333564" y="3429000"/>
              <a:ext cx="5209079" cy="338554"/>
            </a:xfrm>
            <a:prstGeom prst="rect">
              <a:avLst/>
            </a:prstGeom>
            <a:noFill/>
          </p:spPr>
          <p:txBody>
            <a:bodyPr wrap="square" rtlCol="0">
              <a:spAutoFit/>
            </a:bodyPr>
            <a:lstStyle/>
            <a:p>
              <a:pPr algn="ctr"/>
              <a:r>
                <a:rPr lang="en-US" sz="1600" dirty="0"/>
                <a:t>Key Takeaways :</a:t>
              </a:r>
              <a:endParaRPr lang="en-IN" sz="1600" dirty="0"/>
            </a:p>
          </p:txBody>
        </p:sp>
      </p:grpSp>
      <p:sp>
        <p:nvSpPr>
          <p:cNvPr id="7" name="TextBox 6">
            <a:extLst>
              <a:ext uri="{FF2B5EF4-FFF2-40B4-BE49-F238E27FC236}">
                <a16:creationId xmlns:a16="http://schemas.microsoft.com/office/drawing/2014/main" id="{6125CCB2-62A8-4315-BF2F-1396DB8B0F14}"/>
              </a:ext>
            </a:extLst>
          </p:cNvPr>
          <p:cNvSpPr txBox="1"/>
          <p:nvPr/>
        </p:nvSpPr>
        <p:spPr>
          <a:xfrm>
            <a:off x="6333564" y="4055165"/>
            <a:ext cx="5209080"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t>Rangareddy, Medchal Malkajgiri and Hyderabad </a:t>
            </a:r>
            <a:r>
              <a:rPr lang="en-US" sz="1600" dirty="0"/>
              <a:t>contributing over </a:t>
            </a:r>
            <a:r>
              <a:rPr lang="en-US" sz="1600" b="1" u="sng" dirty="0"/>
              <a:t>71.52 % </a:t>
            </a:r>
            <a:r>
              <a:rPr lang="en-US" sz="1600" dirty="0"/>
              <a:t>of total doc_revenue generated.</a:t>
            </a:r>
          </a:p>
          <a:p>
            <a:pPr marL="285750" indent="-285750">
              <a:buFont typeface="Arial" panose="020B0604020202020204" pitchFamily="34" charset="0"/>
              <a:buChar char="•"/>
            </a:pPr>
            <a:r>
              <a:rPr lang="en-US" sz="1600" b="1" dirty="0"/>
              <a:t>Mulugu</a:t>
            </a:r>
            <a:r>
              <a:rPr lang="en-US" sz="1600" dirty="0"/>
              <a:t> is at top in massive growth in doc revenue generation with over </a:t>
            </a:r>
            <a:r>
              <a:rPr lang="en-US" sz="1600" b="1" dirty="0"/>
              <a:t>250 %</a:t>
            </a:r>
            <a:r>
              <a:rPr lang="en-US" sz="1600" dirty="0"/>
              <a:t> spike in doc revenue generated from </a:t>
            </a:r>
            <a:r>
              <a:rPr lang="en-US" sz="1600" b="1" dirty="0"/>
              <a:t>FY19 - FY22.</a:t>
            </a:r>
            <a:endParaRPr lang="en-IN" sz="1600" b="1" dirty="0"/>
          </a:p>
        </p:txBody>
      </p:sp>
      <p:sp>
        <p:nvSpPr>
          <p:cNvPr id="21" name="TextBox 20">
            <a:extLst>
              <a:ext uri="{FF2B5EF4-FFF2-40B4-BE49-F238E27FC236}">
                <a16:creationId xmlns:a16="http://schemas.microsoft.com/office/drawing/2014/main" id="{19302BF7-766A-4F5E-B6F9-A416B53C0ACC}"/>
              </a:ext>
            </a:extLst>
          </p:cNvPr>
          <p:cNvSpPr txBox="1"/>
          <p:nvPr/>
        </p:nvSpPr>
        <p:spPr>
          <a:xfrm>
            <a:off x="519369" y="411051"/>
            <a:ext cx="5209079" cy="369332"/>
          </a:xfrm>
          <a:prstGeom prst="rect">
            <a:avLst/>
          </a:prstGeom>
          <a:noFill/>
        </p:spPr>
        <p:txBody>
          <a:bodyPr wrap="square" rtlCol="0">
            <a:spAutoFit/>
          </a:bodyPr>
          <a:lstStyle/>
          <a:p>
            <a:r>
              <a:rPr lang="en-US" b="1" dirty="0"/>
              <a:t>Rangareddy </a:t>
            </a:r>
            <a:r>
              <a:rPr lang="en-US" b="1" dirty="0">
                <a:latin typeface="+mj-lt"/>
              </a:rPr>
              <a:t>leads</a:t>
            </a:r>
            <a:r>
              <a:rPr lang="en-US" b="1" dirty="0"/>
              <a:t> in doc registration Revenue.</a:t>
            </a:r>
            <a:endParaRPr lang="en-IN" b="1" dirty="0"/>
          </a:p>
        </p:txBody>
      </p:sp>
      <p:cxnSp>
        <p:nvCxnSpPr>
          <p:cNvPr id="22" name="Straight Connector 21">
            <a:extLst>
              <a:ext uri="{FF2B5EF4-FFF2-40B4-BE49-F238E27FC236}">
                <a16:creationId xmlns:a16="http://schemas.microsoft.com/office/drawing/2014/main" id="{3E8565B3-B2EE-495F-9752-2678B95F0F03}"/>
              </a:ext>
            </a:extLst>
          </p:cNvPr>
          <p:cNvCxnSpPr>
            <a:cxnSpLocks/>
          </p:cNvCxnSpPr>
          <p:nvPr/>
        </p:nvCxnSpPr>
        <p:spPr>
          <a:xfrm>
            <a:off x="519369" y="1099930"/>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F2D3731-2239-419D-9F1E-AF53148824B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19368" y="1310400"/>
            <a:ext cx="5209200" cy="5000400"/>
          </a:xfrm>
          <a:prstGeom prst="rect">
            <a:avLst/>
          </a:prstGeom>
        </p:spPr>
      </p:pic>
      <p:cxnSp>
        <p:nvCxnSpPr>
          <p:cNvPr id="24" name="Connector: Curved 23">
            <a:extLst>
              <a:ext uri="{FF2B5EF4-FFF2-40B4-BE49-F238E27FC236}">
                <a16:creationId xmlns:a16="http://schemas.microsoft.com/office/drawing/2014/main" id="{23621DF5-0722-4455-A168-55BD83A213B9}"/>
              </a:ext>
            </a:extLst>
          </p:cNvPr>
          <p:cNvCxnSpPr>
            <a:cxnSpLocks/>
          </p:cNvCxnSpPr>
          <p:nvPr/>
        </p:nvCxnSpPr>
        <p:spPr>
          <a:xfrm rot="16200000" flipV="1">
            <a:off x="2254384" y="4840693"/>
            <a:ext cx="1176414" cy="102041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5ECE1583-9C95-4477-89DF-3189D1DCA08D}"/>
              </a:ext>
            </a:extLst>
          </p:cNvPr>
          <p:cNvCxnSpPr>
            <a:cxnSpLocks/>
          </p:cNvCxnSpPr>
          <p:nvPr/>
        </p:nvCxnSpPr>
        <p:spPr>
          <a:xfrm>
            <a:off x="1033670" y="3657600"/>
            <a:ext cx="1391478" cy="51683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Curved 25">
            <a:extLst>
              <a:ext uri="{FF2B5EF4-FFF2-40B4-BE49-F238E27FC236}">
                <a16:creationId xmlns:a16="http://schemas.microsoft.com/office/drawing/2014/main" id="{3F9FDCE2-64EE-40F4-A01D-BE96F404BE44}"/>
              </a:ext>
            </a:extLst>
          </p:cNvPr>
          <p:cNvCxnSpPr>
            <a:cxnSpLocks/>
            <a:stCxn id="29" idx="3"/>
          </p:cNvCxnSpPr>
          <p:nvPr/>
        </p:nvCxnSpPr>
        <p:spPr>
          <a:xfrm flipV="1">
            <a:off x="1236352" y="4363593"/>
            <a:ext cx="1151963" cy="39910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EE7A662-47BF-4CD2-AF38-8EB36C8C5C37}"/>
              </a:ext>
            </a:extLst>
          </p:cNvPr>
          <p:cNvSpPr txBox="1"/>
          <p:nvPr/>
        </p:nvSpPr>
        <p:spPr>
          <a:xfrm>
            <a:off x="2782957" y="5939109"/>
            <a:ext cx="1430456" cy="369332"/>
          </a:xfrm>
          <a:prstGeom prst="rect">
            <a:avLst/>
          </a:prstGeom>
          <a:noFill/>
        </p:spPr>
        <p:txBody>
          <a:bodyPr wrap="square" rtlCol="0">
            <a:spAutoFit/>
          </a:bodyPr>
          <a:lstStyle/>
          <a:p>
            <a:pPr algn="ctr"/>
            <a:r>
              <a:rPr lang="en-US" dirty="0"/>
              <a:t>Rangareddy</a:t>
            </a:r>
            <a:endParaRPr lang="en-IN" dirty="0"/>
          </a:p>
        </p:txBody>
      </p:sp>
      <p:sp>
        <p:nvSpPr>
          <p:cNvPr id="28" name="TextBox 27">
            <a:extLst>
              <a:ext uri="{FF2B5EF4-FFF2-40B4-BE49-F238E27FC236}">
                <a16:creationId xmlns:a16="http://schemas.microsoft.com/office/drawing/2014/main" id="{A134F2EC-43FF-4B22-9C02-E94DAD490F4A}"/>
              </a:ext>
            </a:extLst>
          </p:cNvPr>
          <p:cNvSpPr txBox="1"/>
          <p:nvPr/>
        </p:nvSpPr>
        <p:spPr>
          <a:xfrm>
            <a:off x="-137195" y="3228688"/>
            <a:ext cx="1430456" cy="646331"/>
          </a:xfrm>
          <a:prstGeom prst="rect">
            <a:avLst/>
          </a:prstGeom>
          <a:noFill/>
        </p:spPr>
        <p:txBody>
          <a:bodyPr wrap="square" rtlCol="0">
            <a:spAutoFit/>
          </a:bodyPr>
          <a:lstStyle/>
          <a:p>
            <a:pPr algn="ctr"/>
            <a:r>
              <a:rPr lang="en-US" dirty="0"/>
              <a:t>Medchal</a:t>
            </a:r>
            <a:br>
              <a:rPr lang="en-US" dirty="0"/>
            </a:br>
            <a:r>
              <a:rPr lang="en-US" dirty="0"/>
              <a:t>Malkajgiri</a:t>
            </a:r>
            <a:endParaRPr lang="en-IN" dirty="0"/>
          </a:p>
        </p:txBody>
      </p:sp>
      <p:sp>
        <p:nvSpPr>
          <p:cNvPr id="29" name="TextBox 28">
            <a:extLst>
              <a:ext uri="{FF2B5EF4-FFF2-40B4-BE49-F238E27FC236}">
                <a16:creationId xmlns:a16="http://schemas.microsoft.com/office/drawing/2014/main" id="{1590E92A-8817-44F1-A3F1-D477C398068D}"/>
              </a:ext>
            </a:extLst>
          </p:cNvPr>
          <p:cNvSpPr txBox="1"/>
          <p:nvPr/>
        </p:nvSpPr>
        <p:spPr>
          <a:xfrm>
            <a:off x="-85749" y="4578029"/>
            <a:ext cx="1322101" cy="369332"/>
          </a:xfrm>
          <a:prstGeom prst="rect">
            <a:avLst/>
          </a:prstGeom>
          <a:noFill/>
        </p:spPr>
        <p:txBody>
          <a:bodyPr wrap="square" rtlCol="0">
            <a:spAutoFit/>
          </a:bodyPr>
          <a:lstStyle/>
          <a:p>
            <a:pPr algn="ctr"/>
            <a:r>
              <a:rPr lang="en-US" dirty="0"/>
              <a:t>Hyderabad</a:t>
            </a:r>
            <a:endParaRPr lang="en-IN" dirty="0"/>
          </a:p>
        </p:txBody>
      </p:sp>
      <p:sp>
        <p:nvSpPr>
          <p:cNvPr id="30" name="Rectangle 29">
            <a:extLst>
              <a:ext uri="{FF2B5EF4-FFF2-40B4-BE49-F238E27FC236}">
                <a16:creationId xmlns:a16="http://schemas.microsoft.com/office/drawing/2014/main" id="{F18043F5-7E80-4741-8162-D4C6BF629EC8}"/>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sp>
        <p:nvSpPr>
          <p:cNvPr id="6" name="Slide Number Placeholder 5">
            <a:extLst>
              <a:ext uri="{FF2B5EF4-FFF2-40B4-BE49-F238E27FC236}">
                <a16:creationId xmlns:a16="http://schemas.microsoft.com/office/drawing/2014/main" id="{47B86692-8DD5-4773-9B0B-494E698E880F}"/>
              </a:ext>
            </a:extLst>
          </p:cNvPr>
          <p:cNvSpPr>
            <a:spLocks noGrp="1"/>
          </p:cNvSpPr>
          <p:nvPr>
            <p:ph type="sldNum" sz="quarter" idx="12"/>
          </p:nvPr>
        </p:nvSpPr>
        <p:spPr/>
        <p:txBody>
          <a:bodyPr/>
          <a:lstStyle/>
          <a:p>
            <a:fld id="{2844DEC4-8F14-416A-8677-78FF29B28FAF}" type="slidenum">
              <a:rPr lang="en-IN" smtClean="0"/>
              <a:t>4</a:t>
            </a:fld>
            <a:endParaRPr lang="en-IN"/>
          </a:p>
        </p:txBody>
      </p:sp>
    </p:spTree>
    <p:extLst>
      <p:ext uri="{BB962C8B-B14F-4D97-AF65-F5344CB8AC3E}">
        <p14:creationId xmlns:p14="http://schemas.microsoft.com/office/powerpoint/2010/main" val="1828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11023274" cy="369332"/>
          </a:xfrm>
          <a:prstGeom prst="rect">
            <a:avLst/>
          </a:prstGeom>
          <a:noFill/>
        </p:spPr>
        <p:txBody>
          <a:bodyPr wrap="square" rtlCol="0">
            <a:spAutoFit/>
          </a:bodyPr>
          <a:lstStyle/>
          <a:p>
            <a:r>
              <a:rPr lang="en-US" b="1" dirty="0"/>
              <a:t>Rangareddy has the highest difference of 0.49 Bn between  e-stamp revenue and doc revenue.</a:t>
            </a:r>
            <a:endParaRPr lang="en-IN" b="1" dirty="0"/>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11023274"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590C82E-3161-46D1-810F-D51767E80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566" y="1310400"/>
            <a:ext cx="5209078" cy="1819529"/>
          </a:xfrm>
          <a:prstGeom prst="rect">
            <a:avLst/>
          </a:prstGeom>
        </p:spPr>
      </p:pic>
      <p:pic>
        <p:nvPicPr>
          <p:cNvPr id="8" name="Picture 7">
            <a:extLst>
              <a:ext uri="{FF2B5EF4-FFF2-40B4-BE49-F238E27FC236}">
                <a16:creationId xmlns:a16="http://schemas.microsoft.com/office/drawing/2014/main" id="{9A592B9A-16E5-4B1B-9AC4-1B3FECC6628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19368" y="1310400"/>
            <a:ext cx="5209200" cy="5000400"/>
          </a:xfrm>
          <a:prstGeom prst="rect">
            <a:avLst/>
          </a:prstGeom>
        </p:spPr>
      </p:pic>
      <p:cxnSp>
        <p:nvCxnSpPr>
          <p:cNvPr id="21" name="Connector: Curved 20">
            <a:extLst>
              <a:ext uri="{FF2B5EF4-FFF2-40B4-BE49-F238E27FC236}">
                <a16:creationId xmlns:a16="http://schemas.microsoft.com/office/drawing/2014/main" id="{0762407E-D898-479D-974C-992E4FEACD61}"/>
              </a:ext>
            </a:extLst>
          </p:cNvPr>
          <p:cNvCxnSpPr>
            <a:cxnSpLocks/>
          </p:cNvCxnSpPr>
          <p:nvPr/>
        </p:nvCxnSpPr>
        <p:spPr>
          <a:xfrm rot="16200000" flipV="1">
            <a:off x="2254384" y="4840693"/>
            <a:ext cx="1176414" cy="102041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Curved 23">
            <a:extLst>
              <a:ext uri="{FF2B5EF4-FFF2-40B4-BE49-F238E27FC236}">
                <a16:creationId xmlns:a16="http://schemas.microsoft.com/office/drawing/2014/main" id="{EF80A9AD-4FC9-4C52-B456-A0E52E874AEC}"/>
              </a:ext>
            </a:extLst>
          </p:cNvPr>
          <p:cNvCxnSpPr>
            <a:cxnSpLocks/>
          </p:cNvCxnSpPr>
          <p:nvPr/>
        </p:nvCxnSpPr>
        <p:spPr>
          <a:xfrm>
            <a:off x="1033670" y="3657600"/>
            <a:ext cx="1391478" cy="51683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Curved 34">
            <a:extLst>
              <a:ext uri="{FF2B5EF4-FFF2-40B4-BE49-F238E27FC236}">
                <a16:creationId xmlns:a16="http://schemas.microsoft.com/office/drawing/2014/main" id="{A78B3B8B-4517-4F25-82DE-A798DF942BD7}"/>
              </a:ext>
            </a:extLst>
          </p:cNvPr>
          <p:cNvCxnSpPr>
            <a:cxnSpLocks/>
            <a:stCxn id="44" idx="3"/>
          </p:cNvCxnSpPr>
          <p:nvPr/>
        </p:nvCxnSpPr>
        <p:spPr>
          <a:xfrm flipV="1">
            <a:off x="1236352" y="4363593"/>
            <a:ext cx="1151963" cy="39910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13ADB5AA-CDB5-447F-9379-3A41ADCA2B43}"/>
              </a:ext>
            </a:extLst>
          </p:cNvPr>
          <p:cNvSpPr txBox="1"/>
          <p:nvPr/>
        </p:nvSpPr>
        <p:spPr>
          <a:xfrm>
            <a:off x="2782957" y="5939109"/>
            <a:ext cx="1430456" cy="369332"/>
          </a:xfrm>
          <a:prstGeom prst="rect">
            <a:avLst/>
          </a:prstGeom>
          <a:noFill/>
        </p:spPr>
        <p:txBody>
          <a:bodyPr wrap="square" rtlCol="0">
            <a:spAutoFit/>
          </a:bodyPr>
          <a:lstStyle/>
          <a:p>
            <a:pPr algn="ctr"/>
            <a:r>
              <a:rPr lang="en-US" dirty="0"/>
              <a:t>Rangareddy</a:t>
            </a:r>
            <a:endParaRPr lang="en-IN" dirty="0"/>
          </a:p>
        </p:txBody>
      </p:sp>
      <p:sp>
        <p:nvSpPr>
          <p:cNvPr id="43" name="TextBox 42">
            <a:extLst>
              <a:ext uri="{FF2B5EF4-FFF2-40B4-BE49-F238E27FC236}">
                <a16:creationId xmlns:a16="http://schemas.microsoft.com/office/drawing/2014/main" id="{14479DA1-C686-44EE-BBA9-AD8E2C2F11DA}"/>
              </a:ext>
            </a:extLst>
          </p:cNvPr>
          <p:cNvSpPr txBox="1"/>
          <p:nvPr/>
        </p:nvSpPr>
        <p:spPr>
          <a:xfrm>
            <a:off x="-137195" y="3228688"/>
            <a:ext cx="1430456" cy="646331"/>
          </a:xfrm>
          <a:prstGeom prst="rect">
            <a:avLst/>
          </a:prstGeom>
          <a:noFill/>
        </p:spPr>
        <p:txBody>
          <a:bodyPr wrap="square" rtlCol="0">
            <a:spAutoFit/>
          </a:bodyPr>
          <a:lstStyle/>
          <a:p>
            <a:pPr algn="ctr"/>
            <a:r>
              <a:rPr lang="en-US" dirty="0"/>
              <a:t>Medchal</a:t>
            </a:r>
            <a:br>
              <a:rPr lang="en-US" dirty="0"/>
            </a:br>
            <a:r>
              <a:rPr lang="en-US" dirty="0"/>
              <a:t>Malkajgiri</a:t>
            </a:r>
            <a:endParaRPr lang="en-IN" dirty="0"/>
          </a:p>
        </p:txBody>
      </p:sp>
      <p:sp>
        <p:nvSpPr>
          <p:cNvPr id="44" name="TextBox 43">
            <a:extLst>
              <a:ext uri="{FF2B5EF4-FFF2-40B4-BE49-F238E27FC236}">
                <a16:creationId xmlns:a16="http://schemas.microsoft.com/office/drawing/2014/main" id="{3FF7DDFC-B175-4DA9-863E-A16109D3FC8F}"/>
              </a:ext>
            </a:extLst>
          </p:cNvPr>
          <p:cNvSpPr txBox="1"/>
          <p:nvPr/>
        </p:nvSpPr>
        <p:spPr>
          <a:xfrm>
            <a:off x="-85749" y="4578029"/>
            <a:ext cx="1322101" cy="369332"/>
          </a:xfrm>
          <a:prstGeom prst="rect">
            <a:avLst/>
          </a:prstGeom>
          <a:noFill/>
        </p:spPr>
        <p:txBody>
          <a:bodyPr wrap="square" rtlCol="0">
            <a:spAutoFit/>
          </a:bodyPr>
          <a:lstStyle/>
          <a:p>
            <a:pPr algn="ctr"/>
            <a:r>
              <a:rPr lang="en-US" dirty="0"/>
              <a:t>Hyderabad</a:t>
            </a:r>
            <a:endParaRPr lang="en-IN" dirty="0"/>
          </a:p>
        </p:txBody>
      </p: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sp>
        <p:nvSpPr>
          <p:cNvPr id="4" name="Slide Number Placeholder 3">
            <a:extLst>
              <a:ext uri="{FF2B5EF4-FFF2-40B4-BE49-F238E27FC236}">
                <a16:creationId xmlns:a16="http://schemas.microsoft.com/office/drawing/2014/main" id="{3DC99864-619C-417E-918F-7F5096F48BC7}"/>
              </a:ext>
            </a:extLst>
          </p:cNvPr>
          <p:cNvSpPr>
            <a:spLocks noGrp="1"/>
          </p:cNvSpPr>
          <p:nvPr>
            <p:ph type="sldNum" sz="quarter" idx="12"/>
          </p:nvPr>
        </p:nvSpPr>
        <p:spPr/>
        <p:txBody>
          <a:bodyPr/>
          <a:lstStyle/>
          <a:p>
            <a:fld id="{2844DEC4-8F14-416A-8677-78FF29B28FAF}" type="slidenum">
              <a:rPr lang="en-IN" smtClean="0"/>
              <a:t>5</a:t>
            </a:fld>
            <a:endParaRPr lang="en-IN"/>
          </a:p>
        </p:txBody>
      </p:sp>
    </p:spTree>
    <p:extLst>
      <p:ext uri="{BB962C8B-B14F-4D97-AF65-F5344CB8AC3E}">
        <p14:creationId xmlns:p14="http://schemas.microsoft.com/office/powerpoint/2010/main" val="341190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11023275" cy="646331"/>
          </a:xfrm>
          <a:prstGeom prst="rect">
            <a:avLst/>
          </a:prstGeom>
          <a:noFill/>
        </p:spPr>
        <p:txBody>
          <a:bodyPr wrap="square" rtlCol="0">
            <a:spAutoFit/>
          </a:bodyPr>
          <a:lstStyle/>
          <a:p>
            <a:r>
              <a:rPr lang="en-US" b="1" dirty="0"/>
              <a:t>After Implementation of E-stamp challan on 1 Nov , 2020 </a:t>
            </a:r>
            <a:r>
              <a:rPr lang="en-US" b="1" dirty="0">
                <a:solidFill>
                  <a:schemeClr val="accent6"/>
                </a:solidFill>
              </a:rPr>
              <a:t>E-stamp challan count has been always more</a:t>
            </a:r>
            <a:r>
              <a:rPr lang="en-US" b="1" dirty="0"/>
              <a:t> than Total Document registered count. </a:t>
            </a:r>
            <a:endParaRPr lang="en-IN" b="1" dirty="0"/>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pic>
        <p:nvPicPr>
          <p:cNvPr id="3" name="Picture 2">
            <a:extLst>
              <a:ext uri="{FF2B5EF4-FFF2-40B4-BE49-F238E27FC236}">
                <a16:creationId xmlns:a16="http://schemas.microsoft.com/office/drawing/2014/main" id="{79967D80-260C-410F-92B9-66A6978BA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69" y="1386000"/>
            <a:ext cx="11023274" cy="5144976"/>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16FA797D-49C7-4AB4-9A15-EE9F81A7A613}"/>
              </a:ext>
            </a:extLst>
          </p:cNvPr>
          <p:cNvSpPr txBox="1"/>
          <p:nvPr/>
        </p:nvSpPr>
        <p:spPr>
          <a:xfrm>
            <a:off x="519369" y="3919762"/>
            <a:ext cx="1676400" cy="523220"/>
          </a:xfrm>
          <a:prstGeom prst="rect">
            <a:avLst/>
          </a:prstGeom>
          <a:noFill/>
        </p:spPr>
        <p:txBody>
          <a:bodyPr wrap="square" rtlCol="0">
            <a:spAutoFit/>
          </a:bodyPr>
          <a:lstStyle/>
          <a:p>
            <a:r>
              <a:rPr lang="en-US" sz="1400" b="1" dirty="0"/>
              <a:t>1 Nov , 2020</a:t>
            </a:r>
            <a:endParaRPr lang="en-US" sz="1400" dirty="0"/>
          </a:p>
          <a:p>
            <a:r>
              <a:rPr lang="en-US" sz="1400" dirty="0"/>
              <a:t>Start of E-challan</a:t>
            </a:r>
            <a:endParaRPr lang="en-IN" sz="1400" dirty="0"/>
          </a:p>
        </p:txBody>
      </p:sp>
      <p:cxnSp>
        <p:nvCxnSpPr>
          <p:cNvPr id="7" name="Straight Connector 6">
            <a:extLst>
              <a:ext uri="{FF2B5EF4-FFF2-40B4-BE49-F238E27FC236}">
                <a16:creationId xmlns:a16="http://schemas.microsoft.com/office/drawing/2014/main" id="{EE349756-1C40-45A3-BB69-F228AA9B71F5}"/>
              </a:ext>
            </a:extLst>
          </p:cNvPr>
          <p:cNvCxnSpPr>
            <a:cxnSpLocks/>
          </p:cNvCxnSpPr>
          <p:nvPr/>
        </p:nvCxnSpPr>
        <p:spPr>
          <a:xfrm>
            <a:off x="1152939" y="4442982"/>
            <a:ext cx="0" cy="1760870"/>
          </a:xfrm>
          <a:prstGeom prst="line">
            <a:avLst/>
          </a:prstGeom>
          <a:ln w="28575">
            <a:solidFill>
              <a:schemeClr val="bg1">
                <a:lumMod val="75000"/>
              </a:schemeClr>
            </a:solidFill>
            <a:headEnd type="oval"/>
          </a:ln>
        </p:spPr>
        <p:style>
          <a:lnRef idx="1">
            <a:schemeClr val="dk1"/>
          </a:lnRef>
          <a:fillRef idx="0">
            <a:schemeClr val="dk1"/>
          </a:fillRef>
          <a:effectRef idx="0">
            <a:schemeClr val="dk1"/>
          </a:effectRef>
          <a:fontRef idx="minor">
            <a:schemeClr val="tx1"/>
          </a:fontRef>
        </p:style>
      </p:cxnSp>
      <p:sp>
        <p:nvSpPr>
          <p:cNvPr id="14" name="Slide Number Placeholder 13">
            <a:extLst>
              <a:ext uri="{FF2B5EF4-FFF2-40B4-BE49-F238E27FC236}">
                <a16:creationId xmlns:a16="http://schemas.microsoft.com/office/drawing/2014/main" id="{E03CCD6C-D428-42E2-9D0B-8D35E4040801}"/>
              </a:ext>
            </a:extLst>
          </p:cNvPr>
          <p:cNvSpPr>
            <a:spLocks noGrp="1"/>
          </p:cNvSpPr>
          <p:nvPr>
            <p:ph type="sldNum" sz="quarter" idx="12"/>
          </p:nvPr>
        </p:nvSpPr>
        <p:spPr/>
        <p:txBody>
          <a:bodyPr/>
          <a:lstStyle/>
          <a:p>
            <a:fld id="{2844DEC4-8F14-416A-8677-78FF29B28FAF}" type="slidenum">
              <a:rPr lang="en-IN" smtClean="0"/>
              <a:t>6</a:t>
            </a:fld>
            <a:endParaRPr lang="en-IN"/>
          </a:p>
        </p:txBody>
      </p:sp>
    </p:spTree>
    <p:extLst>
      <p:ext uri="{BB962C8B-B14F-4D97-AF65-F5344CB8AC3E}">
        <p14:creationId xmlns:p14="http://schemas.microsoft.com/office/powerpoint/2010/main" val="255120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34F0885-1A75-415A-84E9-BEB557E1310D}"/>
              </a:ext>
            </a:extLst>
          </p:cNvPr>
          <p:cNvCxnSpPr>
            <a:cxnSpLocks/>
          </p:cNvCxnSpPr>
          <p:nvPr/>
        </p:nvCxnSpPr>
        <p:spPr>
          <a:xfrm>
            <a:off x="7845287" y="2091153"/>
            <a:ext cx="3697357"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38824B-5C66-4622-A1B1-362BD612FD50}"/>
              </a:ext>
            </a:extLst>
          </p:cNvPr>
          <p:cNvSpPr txBox="1"/>
          <p:nvPr/>
        </p:nvSpPr>
        <p:spPr>
          <a:xfrm>
            <a:off x="519369" y="411051"/>
            <a:ext cx="11023275" cy="369332"/>
          </a:xfrm>
          <a:prstGeom prst="rect">
            <a:avLst/>
          </a:prstGeom>
          <a:noFill/>
        </p:spPr>
        <p:txBody>
          <a:bodyPr wrap="square" rtlCol="0">
            <a:spAutoFit/>
          </a:bodyPr>
          <a:lstStyle/>
          <a:p>
            <a:r>
              <a:rPr lang="en-US" b="1" dirty="0"/>
              <a:t>Major districts falls under Low segment.</a:t>
            </a:r>
            <a:endParaRPr lang="en-IN" b="1" dirty="0"/>
          </a:p>
        </p:txBody>
      </p:sp>
      <p:graphicFrame>
        <p:nvGraphicFramePr>
          <p:cNvPr id="6" name="Chart 5">
            <a:extLst>
              <a:ext uri="{FF2B5EF4-FFF2-40B4-BE49-F238E27FC236}">
                <a16:creationId xmlns:a16="http://schemas.microsoft.com/office/drawing/2014/main" id="{0CFA50A6-FF6B-40B9-8A1A-7C93668E8FA8}"/>
              </a:ext>
            </a:extLst>
          </p:cNvPr>
          <p:cNvGraphicFramePr/>
          <p:nvPr>
            <p:extLst>
              <p:ext uri="{D42A27DB-BD31-4B8C-83A1-F6EECF244321}">
                <p14:modId xmlns:p14="http://schemas.microsoft.com/office/powerpoint/2010/main" val="2586343736"/>
              </p:ext>
            </p:extLst>
          </p:nvPr>
        </p:nvGraphicFramePr>
        <p:xfrm>
          <a:off x="519369" y="1386001"/>
          <a:ext cx="6792273" cy="415348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846E71F3-F242-4BDE-971C-6E8E0DA522AB}"/>
              </a:ext>
            </a:extLst>
          </p:cNvPr>
          <p:cNvSpPr txBox="1"/>
          <p:nvPr/>
        </p:nvSpPr>
        <p:spPr>
          <a:xfrm>
            <a:off x="5562758" y="6418532"/>
            <a:ext cx="5979886" cy="307777"/>
          </a:xfrm>
          <a:prstGeom prst="rect">
            <a:avLst/>
          </a:prstGeom>
          <a:noFill/>
        </p:spPr>
        <p:txBody>
          <a:bodyPr wrap="square" rtlCol="0">
            <a:spAutoFit/>
          </a:bodyPr>
          <a:lstStyle/>
          <a:p>
            <a:r>
              <a:rPr lang="en-US" sz="1400" b="1" dirty="0"/>
              <a:t>Note : </a:t>
            </a:r>
            <a:r>
              <a:rPr lang="en-US" sz="1400" dirty="0"/>
              <a:t>Jayashankar Bhupalpalli is not considered since it has no data available</a:t>
            </a:r>
            <a:endParaRPr lang="en-IN" sz="1400" b="1" dirty="0"/>
          </a:p>
        </p:txBody>
      </p:sp>
      <p:sp>
        <p:nvSpPr>
          <p:cNvPr id="4" name="Slide Number Placeholder 3">
            <a:extLst>
              <a:ext uri="{FF2B5EF4-FFF2-40B4-BE49-F238E27FC236}">
                <a16:creationId xmlns:a16="http://schemas.microsoft.com/office/drawing/2014/main" id="{9EF5421B-AEB7-44C5-AA42-3DDAA93BBEED}"/>
              </a:ext>
            </a:extLst>
          </p:cNvPr>
          <p:cNvSpPr>
            <a:spLocks noGrp="1"/>
          </p:cNvSpPr>
          <p:nvPr>
            <p:ph type="sldNum" sz="quarter" idx="12"/>
          </p:nvPr>
        </p:nvSpPr>
        <p:spPr/>
        <p:txBody>
          <a:bodyPr/>
          <a:lstStyle/>
          <a:p>
            <a:fld id="{2844DEC4-8F14-416A-8677-78FF29B28FAF}" type="slidenum">
              <a:rPr lang="en-IN" smtClean="0"/>
              <a:t>7</a:t>
            </a:fld>
            <a:endParaRPr lang="en-IN"/>
          </a:p>
        </p:txBody>
      </p:sp>
      <p:sp>
        <p:nvSpPr>
          <p:cNvPr id="5" name="TextBox 4">
            <a:extLst>
              <a:ext uri="{FF2B5EF4-FFF2-40B4-BE49-F238E27FC236}">
                <a16:creationId xmlns:a16="http://schemas.microsoft.com/office/drawing/2014/main" id="{2FA66731-0DA7-46AA-BE19-7D1D9DDE5106}"/>
              </a:ext>
            </a:extLst>
          </p:cNvPr>
          <p:cNvSpPr txBox="1"/>
          <p:nvPr/>
        </p:nvSpPr>
        <p:spPr>
          <a:xfrm>
            <a:off x="7845287" y="1386001"/>
            <a:ext cx="3704456" cy="2031325"/>
          </a:xfrm>
          <a:prstGeom prst="rect">
            <a:avLst/>
          </a:prstGeom>
          <a:noFill/>
        </p:spPr>
        <p:txBody>
          <a:bodyPr wrap="square" rtlCol="0">
            <a:spAutoFit/>
          </a:bodyPr>
          <a:lstStyle/>
          <a:p>
            <a:pPr algn="ctr"/>
            <a:r>
              <a:rPr lang="en-US" b="1" dirty="0"/>
              <a:t>Segment Distribution</a:t>
            </a:r>
          </a:p>
          <a:p>
            <a:pPr algn="ctr"/>
            <a:r>
              <a:rPr lang="en-US" dirty="0"/>
              <a:t>(By Stamp Registration Revenue)</a:t>
            </a:r>
          </a:p>
          <a:p>
            <a:pPr algn="ctr"/>
            <a:endParaRPr lang="en-US" dirty="0"/>
          </a:p>
          <a:p>
            <a:pPr algn="ctr"/>
            <a:endParaRPr lang="en-US" dirty="0"/>
          </a:p>
          <a:p>
            <a:pPr marL="285750" indent="-285750">
              <a:buFont typeface="Arial" panose="020B0604020202020204" pitchFamily="34" charset="0"/>
              <a:buChar char="•"/>
            </a:pPr>
            <a:r>
              <a:rPr lang="en-US" dirty="0"/>
              <a:t>Low  (0 -33% )</a:t>
            </a:r>
          </a:p>
          <a:p>
            <a:pPr marL="285750" indent="-285750">
              <a:buFont typeface="Arial" panose="020B0604020202020204" pitchFamily="34" charset="0"/>
              <a:buChar char="•"/>
            </a:pPr>
            <a:r>
              <a:rPr lang="en-US" dirty="0"/>
              <a:t>Medium ( 33 – 66% )</a:t>
            </a:r>
          </a:p>
          <a:p>
            <a:pPr marL="285750" indent="-285750">
              <a:buFont typeface="Arial" panose="020B0604020202020204" pitchFamily="34" charset="0"/>
              <a:buChar char="•"/>
            </a:pPr>
            <a:r>
              <a:rPr lang="en-US" dirty="0"/>
              <a:t>High (66 – 100% )</a:t>
            </a:r>
            <a:endParaRPr lang="en-IN" dirty="0"/>
          </a:p>
        </p:txBody>
      </p:sp>
    </p:spTree>
    <p:extLst>
      <p:ext uri="{BB962C8B-B14F-4D97-AF65-F5344CB8AC3E}">
        <p14:creationId xmlns:p14="http://schemas.microsoft.com/office/powerpoint/2010/main" val="64682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1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cxnSp>
        <p:nvCxnSpPr>
          <p:cNvPr id="11" name="Straight Connector 10">
            <a:extLst>
              <a:ext uri="{FF2B5EF4-FFF2-40B4-BE49-F238E27FC236}">
                <a16:creationId xmlns:a16="http://schemas.microsoft.com/office/drawing/2014/main" id="{043E7F6A-F13E-45E7-986C-209803FBFEBD}"/>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4050578-C56D-4B9A-BC42-DE16A57E90E0}"/>
              </a:ext>
            </a:extLst>
          </p:cNvPr>
          <p:cNvSpPr/>
          <p:nvPr/>
        </p:nvSpPr>
        <p:spPr>
          <a:xfrm>
            <a:off x="519369" y="1955772"/>
            <a:ext cx="4023602" cy="4770537"/>
          </a:xfrm>
          <a:prstGeom prst="rect">
            <a:avLst/>
          </a:prstGeom>
          <a:ln>
            <a:solidFill>
              <a:schemeClr val="tx1"/>
            </a:solidFill>
            <a:prstDash val="dash"/>
          </a:ln>
        </p:spPr>
        <p:txBody>
          <a:bodyPr wrap="square" numCol="2" spcCol="360000">
            <a:spAutoFit/>
          </a:bodyPr>
          <a:lstStyle/>
          <a:p>
            <a:pPr marL="342900" indent="-342900">
              <a:buFont typeface="+mj-lt"/>
              <a:buAutoNum type="arabicPeriod"/>
            </a:pPr>
            <a:r>
              <a:rPr lang="en-IN" sz="1600" dirty="0"/>
              <a:t>Adilabad</a:t>
            </a:r>
          </a:p>
          <a:p>
            <a:pPr marL="342900" indent="-342900">
              <a:buFont typeface="+mj-lt"/>
              <a:buAutoNum type="arabicPeriod"/>
            </a:pPr>
            <a:r>
              <a:rPr lang="en-IN" sz="1600" dirty="0"/>
              <a:t>Bhadradri Kothagudem</a:t>
            </a:r>
          </a:p>
          <a:p>
            <a:pPr marL="342900" indent="-342900">
              <a:buFont typeface="+mj-lt"/>
              <a:buAutoNum type="arabicPeriod"/>
            </a:pPr>
            <a:r>
              <a:rPr lang="en-IN" sz="1600" dirty="0"/>
              <a:t>Hanumakonda</a:t>
            </a:r>
          </a:p>
          <a:p>
            <a:pPr marL="342900" indent="-342900">
              <a:buFont typeface="+mj-lt"/>
              <a:buAutoNum type="arabicPeriod"/>
            </a:pPr>
            <a:r>
              <a:rPr lang="en-IN" sz="1600" dirty="0"/>
              <a:t>Jagtial</a:t>
            </a:r>
          </a:p>
          <a:p>
            <a:pPr marL="342900" indent="-342900">
              <a:buFont typeface="+mj-lt"/>
              <a:buAutoNum type="arabicPeriod"/>
            </a:pPr>
            <a:r>
              <a:rPr lang="en-IN" sz="1600" dirty="0"/>
              <a:t>Jangoan</a:t>
            </a:r>
          </a:p>
          <a:p>
            <a:pPr marL="342900" indent="-342900">
              <a:buFont typeface="+mj-lt"/>
              <a:buAutoNum type="arabicPeriod"/>
            </a:pPr>
            <a:r>
              <a:rPr lang="en-IN" sz="1600" dirty="0"/>
              <a:t>Jogulamba Gadwal</a:t>
            </a:r>
          </a:p>
          <a:p>
            <a:pPr marL="342900" indent="-342900">
              <a:buFont typeface="+mj-lt"/>
              <a:buAutoNum type="arabicPeriod"/>
            </a:pPr>
            <a:r>
              <a:rPr lang="en-IN" sz="1600" dirty="0"/>
              <a:t>Kamareddy</a:t>
            </a:r>
          </a:p>
          <a:p>
            <a:pPr marL="342900" indent="-342900">
              <a:buFont typeface="+mj-lt"/>
              <a:buAutoNum type="arabicPeriod"/>
            </a:pPr>
            <a:r>
              <a:rPr lang="en-IN" sz="1600" dirty="0"/>
              <a:t>Karimnagar</a:t>
            </a:r>
          </a:p>
          <a:p>
            <a:pPr marL="342900" indent="-342900">
              <a:buFont typeface="+mj-lt"/>
              <a:buAutoNum type="arabicPeriod"/>
            </a:pPr>
            <a:r>
              <a:rPr lang="en-IN" sz="1600" dirty="0"/>
              <a:t>Khammam</a:t>
            </a:r>
          </a:p>
          <a:p>
            <a:pPr marL="342900" indent="-342900">
              <a:buFont typeface="+mj-lt"/>
              <a:buAutoNum type="arabicPeriod"/>
            </a:pPr>
            <a:r>
              <a:rPr lang="en-IN" sz="1600" dirty="0"/>
              <a:t>Kumurambheem Asifabad</a:t>
            </a:r>
          </a:p>
          <a:p>
            <a:pPr marL="342900" indent="-342900">
              <a:buFont typeface="+mj-lt"/>
              <a:buAutoNum type="arabicPeriod"/>
            </a:pPr>
            <a:r>
              <a:rPr lang="en-IN" sz="1600" dirty="0"/>
              <a:t>Mahabubabad</a:t>
            </a:r>
          </a:p>
          <a:p>
            <a:pPr marL="342900" indent="-342900">
              <a:buFont typeface="+mj-lt"/>
              <a:buAutoNum type="arabicPeriod"/>
            </a:pPr>
            <a:r>
              <a:rPr lang="en-IN" sz="1600" dirty="0"/>
              <a:t>Mahabubnagar</a:t>
            </a:r>
          </a:p>
          <a:p>
            <a:pPr marL="342900" indent="-342900">
              <a:buFont typeface="+mj-lt"/>
              <a:buAutoNum type="arabicPeriod"/>
            </a:pPr>
            <a:r>
              <a:rPr lang="en-IN" sz="1600" dirty="0"/>
              <a:t>Mancherial</a:t>
            </a:r>
          </a:p>
          <a:p>
            <a:pPr marL="342900" indent="-342900">
              <a:buFont typeface="+mj-lt"/>
              <a:buAutoNum type="arabicPeriod"/>
            </a:pPr>
            <a:r>
              <a:rPr lang="en-IN" sz="1600" dirty="0"/>
              <a:t>Medak</a:t>
            </a:r>
          </a:p>
          <a:p>
            <a:pPr marL="342900" indent="-342900">
              <a:buFont typeface="+mj-lt"/>
              <a:buAutoNum type="arabicPeriod"/>
            </a:pPr>
            <a:r>
              <a:rPr lang="en-IN" sz="1600" dirty="0"/>
              <a:t>Mulugu</a:t>
            </a:r>
          </a:p>
          <a:p>
            <a:pPr marL="342900" indent="-342900">
              <a:buFont typeface="+mj-lt"/>
              <a:buAutoNum type="arabicPeriod"/>
            </a:pPr>
            <a:r>
              <a:rPr lang="en-IN" sz="1600" dirty="0"/>
              <a:t>Nagarkurnool</a:t>
            </a:r>
          </a:p>
          <a:p>
            <a:pPr marL="342900" indent="-342900">
              <a:buFont typeface="+mj-lt"/>
              <a:buAutoNum type="arabicPeriod"/>
            </a:pPr>
            <a:r>
              <a:rPr lang="en-IN" sz="1600" dirty="0"/>
              <a:t>Nalgonda</a:t>
            </a:r>
          </a:p>
          <a:p>
            <a:pPr marL="342900" indent="-342900">
              <a:buFont typeface="+mj-lt"/>
              <a:buAutoNum type="arabicPeriod"/>
            </a:pPr>
            <a:r>
              <a:rPr lang="en-IN" sz="1600" dirty="0"/>
              <a:t>Narayanpet</a:t>
            </a:r>
          </a:p>
          <a:p>
            <a:pPr marL="342900" indent="-342900">
              <a:buFont typeface="+mj-lt"/>
              <a:buAutoNum type="arabicPeriod"/>
            </a:pPr>
            <a:r>
              <a:rPr lang="en-IN" sz="1600" dirty="0"/>
              <a:t>Nirmal</a:t>
            </a:r>
          </a:p>
          <a:p>
            <a:pPr marL="342900" indent="-342900">
              <a:buFont typeface="+mj-lt"/>
              <a:buAutoNum type="arabicPeriod"/>
            </a:pPr>
            <a:r>
              <a:rPr lang="en-IN" sz="1600" dirty="0"/>
              <a:t>Nizamabad</a:t>
            </a:r>
          </a:p>
          <a:p>
            <a:pPr marL="342900" indent="-342900">
              <a:buFont typeface="+mj-lt"/>
              <a:buAutoNum type="arabicPeriod"/>
            </a:pPr>
            <a:r>
              <a:rPr lang="en-IN" sz="1600" dirty="0"/>
              <a:t>Peddapalli</a:t>
            </a:r>
          </a:p>
          <a:p>
            <a:pPr marL="342900" indent="-342900">
              <a:buFont typeface="+mj-lt"/>
              <a:buAutoNum type="arabicPeriod"/>
            </a:pPr>
            <a:r>
              <a:rPr lang="en-IN" sz="1600" dirty="0"/>
              <a:t>Rajanna Sircilla</a:t>
            </a:r>
          </a:p>
          <a:p>
            <a:pPr marL="342900" indent="-342900">
              <a:buFont typeface="+mj-lt"/>
              <a:buAutoNum type="arabicPeriod"/>
            </a:pPr>
            <a:r>
              <a:rPr lang="en-IN" sz="1600" dirty="0"/>
              <a:t>Sangareddy</a:t>
            </a:r>
          </a:p>
          <a:p>
            <a:pPr marL="342900" indent="-342900">
              <a:buFont typeface="+mj-lt"/>
              <a:buAutoNum type="arabicPeriod"/>
            </a:pPr>
            <a:r>
              <a:rPr lang="en-IN" sz="1600" dirty="0"/>
              <a:t>Siddipet</a:t>
            </a:r>
          </a:p>
          <a:p>
            <a:pPr marL="342900" indent="-342900">
              <a:buFont typeface="+mj-lt"/>
              <a:buAutoNum type="arabicPeriod"/>
            </a:pPr>
            <a:r>
              <a:rPr lang="en-IN" sz="1600" dirty="0"/>
              <a:t>Suryapet</a:t>
            </a:r>
          </a:p>
          <a:p>
            <a:pPr marL="342900" indent="-342900">
              <a:buFont typeface="+mj-lt"/>
              <a:buAutoNum type="arabicPeriod"/>
            </a:pPr>
            <a:r>
              <a:rPr lang="en-IN" sz="1600" dirty="0"/>
              <a:t>Vikarabad</a:t>
            </a:r>
          </a:p>
          <a:p>
            <a:pPr marL="342900" indent="-342900">
              <a:buFont typeface="+mj-lt"/>
              <a:buAutoNum type="arabicPeriod"/>
            </a:pPr>
            <a:r>
              <a:rPr lang="en-IN" sz="1600" dirty="0"/>
              <a:t>Wanaparthy</a:t>
            </a:r>
          </a:p>
          <a:p>
            <a:pPr marL="342900" indent="-342900">
              <a:buFont typeface="+mj-lt"/>
              <a:buAutoNum type="arabicPeriod"/>
            </a:pPr>
            <a:r>
              <a:rPr lang="en-IN" sz="1600" dirty="0"/>
              <a:t>Warangal</a:t>
            </a:r>
          </a:p>
          <a:p>
            <a:pPr marL="342900" indent="-342900">
              <a:buFont typeface="+mj-lt"/>
              <a:buAutoNum type="arabicPeriod"/>
            </a:pPr>
            <a:r>
              <a:rPr lang="en-IN" sz="1600" dirty="0"/>
              <a:t>Yadadri Bhuvanagiri</a:t>
            </a:r>
          </a:p>
        </p:txBody>
      </p:sp>
      <p:sp>
        <p:nvSpPr>
          <p:cNvPr id="15" name="TextBox 14">
            <a:extLst>
              <a:ext uri="{FF2B5EF4-FFF2-40B4-BE49-F238E27FC236}">
                <a16:creationId xmlns:a16="http://schemas.microsoft.com/office/drawing/2014/main" id="{7F337E41-3749-4545-92C1-B96A794404D4}"/>
              </a:ext>
            </a:extLst>
          </p:cNvPr>
          <p:cNvSpPr txBox="1"/>
          <p:nvPr/>
        </p:nvSpPr>
        <p:spPr>
          <a:xfrm>
            <a:off x="5094514" y="1955772"/>
            <a:ext cx="3200722" cy="830997"/>
          </a:xfrm>
          <a:prstGeom prst="rect">
            <a:avLst/>
          </a:prstGeom>
          <a:noFill/>
          <a:ln>
            <a:solidFill>
              <a:schemeClr val="tx1"/>
            </a:solidFill>
            <a:prstDash val="dash"/>
          </a:ln>
        </p:spPr>
        <p:txBody>
          <a:bodyPr wrap="square" rtlCol="0">
            <a:spAutoFit/>
          </a:bodyPr>
          <a:lstStyle/>
          <a:p>
            <a:pPr marL="342900" indent="-342900">
              <a:buFont typeface="+mj-lt"/>
              <a:buAutoNum type="arabicPeriod"/>
            </a:pPr>
            <a:r>
              <a:rPr lang="en-US" sz="1600" dirty="0"/>
              <a:t>Hyderabad</a:t>
            </a:r>
          </a:p>
          <a:p>
            <a:pPr marL="342900" indent="-342900">
              <a:buFont typeface="+mj-lt"/>
              <a:buAutoNum type="arabicPeriod"/>
            </a:pPr>
            <a:r>
              <a:rPr lang="en-US" sz="1600" dirty="0"/>
              <a:t>Medchal Malkajgiri</a:t>
            </a:r>
          </a:p>
          <a:p>
            <a:endParaRPr lang="en-IN" sz="1600" dirty="0"/>
          </a:p>
        </p:txBody>
      </p:sp>
      <p:sp>
        <p:nvSpPr>
          <p:cNvPr id="5" name="TextBox 4">
            <a:extLst>
              <a:ext uri="{FF2B5EF4-FFF2-40B4-BE49-F238E27FC236}">
                <a16:creationId xmlns:a16="http://schemas.microsoft.com/office/drawing/2014/main" id="{79898684-0A4A-4734-8C9A-B190F85A923D}"/>
              </a:ext>
            </a:extLst>
          </p:cNvPr>
          <p:cNvSpPr txBox="1"/>
          <p:nvPr/>
        </p:nvSpPr>
        <p:spPr>
          <a:xfrm>
            <a:off x="519369" y="1204686"/>
            <a:ext cx="4023602" cy="646331"/>
          </a:xfrm>
          <a:prstGeom prst="rect">
            <a:avLst/>
          </a:prstGeom>
          <a:noFill/>
        </p:spPr>
        <p:txBody>
          <a:bodyPr wrap="square" rtlCol="0">
            <a:spAutoFit/>
          </a:bodyPr>
          <a:lstStyle/>
          <a:p>
            <a:pPr algn="ctr"/>
            <a:r>
              <a:rPr lang="en-US" dirty="0"/>
              <a:t>Low Segment</a:t>
            </a:r>
            <a:br>
              <a:rPr lang="en-US" dirty="0"/>
            </a:br>
            <a:r>
              <a:rPr lang="en-US" dirty="0"/>
              <a:t>( 0-33% )</a:t>
            </a:r>
            <a:endParaRPr lang="en-IN" dirty="0"/>
          </a:p>
        </p:txBody>
      </p:sp>
      <p:sp>
        <p:nvSpPr>
          <p:cNvPr id="17" name="TextBox 16">
            <a:extLst>
              <a:ext uri="{FF2B5EF4-FFF2-40B4-BE49-F238E27FC236}">
                <a16:creationId xmlns:a16="http://schemas.microsoft.com/office/drawing/2014/main" id="{90CBA7BF-387D-4CF0-8C45-52E47EA73B71}"/>
              </a:ext>
            </a:extLst>
          </p:cNvPr>
          <p:cNvSpPr txBox="1"/>
          <p:nvPr/>
        </p:nvSpPr>
        <p:spPr>
          <a:xfrm>
            <a:off x="5562760" y="1204686"/>
            <a:ext cx="2264230" cy="646331"/>
          </a:xfrm>
          <a:prstGeom prst="rect">
            <a:avLst/>
          </a:prstGeom>
          <a:noFill/>
        </p:spPr>
        <p:txBody>
          <a:bodyPr wrap="square" rtlCol="0">
            <a:spAutoFit/>
          </a:bodyPr>
          <a:lstStyle/>
          <a:p>
            <a:pPr algn="ctr"/>
            <a:r>
              <a:rPr lang="en-US" dirty="0"/>
              <a:t>Medium Segment</a:t>
            </a:r>
            <a:br>
              <a:rPr lang="en-US" dirty="0"/>
            </a:br>
            <a:r>
              <a:rPr lang="en-US" dirty="0"/>
              <a:t>( 33% - 66% )</a:t>
            </a:r>
            <a:endParaRPr lang="en-IN" dirty="0"/>
          </a:p>
        </p:txBody>
      </p:sp>
      <p:sp>
        <p:nvSpPr>
          <p:cNvPr id="18" name="TextBox 17">
            <a:extLst>
              <a:ext uri="{FF2B5EF4-FFF2-40B4-BE49-F238E27FC236}">
                <a16:creationId xmlns:a16="http://schemas.microsoft.com/office/drawing/2014/main" id="{E86D9D7C-A446-4A70-83D5-3A693204C64C}"/>
              </a:ext>
            </a:extLst>
          </p:cNvPr>
          <p:cNvSpPr txBox="1"/>
          <p:nvPr/>
        </p:nvSpPr>
        <p:spPr>
          <a:xfrm>
            <a:off x="9044291" y="1204686"/>
            <a:ext cx="2264230" cy="646331"/>
          </a:xfrm>
          <a:prstGeom prst="rect">
            <a:avLst/>
          </a:prstGeom>
          <a:noFill/>
        </p:spPr>
        <p:txBody>
          <a:bodyPr wrap="square" rtlCol="0">
            <a:spAutoFit/>
          </a:bodyPr>
          <a:lstStyle/>
          <a:p>
            <a:pPr algn="ctr"/>
            <a:r>
              <a:rPr lang="en-US" dirty="0"/>
              <a:t>High Segment</a:t>
            </a:r>
            <a:br>
              <a:rPr lang="en-US" dirty="0"/>
            </a:br>
            <a:r>
              <a:rPr lang="en-US" dirty="0"/>
              <a:t>( 66% - 100% )</a:t>
            </a:r>
            <a:endParaRPr lang="en-IN" dirty="0"/>
          </a:p>
        </p:txBody>
      </p:sp>
      <p:sp>
        <p:nvSpPr>
          <p:cNvPr id="19" name="TextBox 18">
            <a:extLst>
              <a:ext uri="{FF2B5EF4-FFF2-40B4-BE49-F238E27FC236}">
                <a16:creationId xmlns:a16="http://schemas.microsoft.com/office/drawing/2014/main" id="{BCA2E915-58A9-4BD0-A593-B07A48A9BEA4}"/>
              </a:ext>
            </a:extLst>
          </p:cNvPr>
          <p:cNvSpPr txBox="1"/>
          <p:nvPr/>
        </p:nvSpPr>
        <p:spPr>
          <a:xfrm>
            <a:off x="8810168" y="1955772"/>
            <a:ext cx="2732476" cy="338554"/>
          </a:xfrm>
          <a:prstGeom prst="rect">
            <a:avLst/>
          </a:prstGeom>
          <a:noFill/>
          <a:ln>
            <a:solidFill>
              <a:schemeClr val="tx1"/>
            </a:solidFill>
            <a:prstDash val="dash"/>
          </a:ln>
        </p:spPr>
        <p:txBody>
          <a:bodyPr wrap="square" rtlCol="0">
            <a:spAutoFit/>
          </a:bodyPr>
          <a:lstStyle/>
          <a:p>
            <a:pPr marL="342900" indent="-342900">
              <a:buFont typeface="+mj-lt"/>
              <a:buAutoNum type="arabicPeriod"/>
            </a:pPr>
            <a:r>
              <a:rPr lang="en-US" sz="1600" dirty="0"/>
              <a:t>Rangareddy</a:t>
            </a:r>
          </a:p>
        </p:txBody>
      </p:sp>
      <p:sp>
        <p:nvSpPr>
          <p:cNvPr id="20" name="TextBox 19">
            <a:extLst>
              <a:ext uri="{FF2B5EF4-FFF2-40B4-BE49-F238E27FC236}">
                <a16:creationId xmlns:a16="http://schemas.microsoft.com/office/drawing/2014/main" id="{8AD6083D-5865-46BE-957B-5E89ED1CEE80}"/>
              </a:ext>
            </a:extLst>
          </p:cNvPr>
          <p:cNvSpPr txBox="1"/>
          <p:nvPr/>
        </p:nvSpPr>
        <p:spPr>
          <a:xfrm>
            <a:off x="519369" y="411051"/>
            <a:ext cx="11023275" cy="646331"/>
          </a:xfrm>
          <a:prstGeom prst="rect">
            <a:avLst/>
          </a:prstGeom>
          <a:noFill/>
        </p:spPr>
        <p:txBody>
          <a:bodyPr wrap="square" rtlCol="0">
            <a:spAutoFit/>
          </a:bodyPr>
          <a:lstStyle/>
          <a:p>
            <a:r>
              <a:rPr lang="en-US" b="1" dirty="0"/>
              <a:t>29</a:t>
            </a:r>
            <a:r>
              <a:rPr lang="en-US" dirty="0"/>
              <a:t> of the 32 districts falls into “Low” bucket which contributes </a:t>
            </a:r>
            <a:r>
              <a:rPr lang="en-US" b="1" dirty="0"/>
              <a:t>only 28% </a:t>
            </a:r>
            <a:r>
              <a:rPr lang="en-US" dirty="0"/>
              <a:t>of total stamp revenue even less than Rangareddy district only contribution .</a:t>
            </a:r>
            <a:endParaRPr lang="en-IN" b="1" dirty="0"/>
          </a:p>
        </p:txBody>
      </p:sp>
      <p:sp>
        <p:nvSpPr>
          <p:cNvPr id="21" name="TextBox 20">
            <a:extLst>
              <a:ext uri="{FF2B5EF4-FFF2-40B4-BE49-F238E27FC236}">
                <a16:creationId xmlns:a16="http://schemas.microsoft.com/office/drawing/2014/main" id="{86C544E8-6CA0-4E3F-9E54-2824B613A266}"/>
              </a:ext>
            </a:extLst>
          </p:cNvPr>
          <p:cNvSpPr txBox="1"/>
          <p:nvPr/>
        </p:nvSpPr>
        <p:spPr>
          <a:xfrm>
            <a:off x="5562758" y="6418532"/>
            <a:ext cx="5979886" cy="307777"/>
          </a:xfrm>
          <a:prstGeom prst="rect">
            <a:avLst/>
          </a:prstGeom>
          <a:noFill/>
        </p:spPr>
        <p:txBody>
          <a:bodyPr wrap="square" rtlCol="0">
            <a:spAutoFit/>
          </a:bodyPr>
          <a:lstStyle/>
          <a:p>
            <a:r>
              <a:rPr lang="en-US" sz="1400" b="1" dirty="0"/>
              <a:t>Note : </a:t>
            </a:r>
            <a:r>
              <a:rPr lang="en-US" sz="1400" dirty="0"/>
              <a:t>Jayashankar Bhupalpalli is not considered since it has no data available</a:t>
            </a:r>
            <a:endParaRPr lang="en-IN" sz="1400" b="1" dirty="0"/>
          </a:p>
        </p:txBody>
      </p:sp>
      <p:sp>
        <p:nvSpPr>
          <p:cNvPr id="16" name="TextBox 15">
            <a:extLst>
              <a:ext uri="{FF2B5EF4-FFF2-40B4-BE49-F238E27FC236}">
                <a16:creationId xmlns:a16="http://schemas.microsoft.com/office/drawing/2014/main" id="{9689C8CD-EB6A-4E89-814E-9546C13E2CA5}"/>
              </a:ext>
            </a:extLst>
          </p:cNvPr>
          <p:cNvSpPr txBox="1"/>
          <p:nvPr/>
        </p:nvSpPr>
        <p:spPr>
          <a:xfrm>
            <a:off x="3949153" y="6356977"/>
            <a:ext cx="593818" cy="369332"/>
          </a:xfrm>
          <a:prstGeom prst="rect">
            <a:avLst/>
          </a:prstGeom>
          <a:solidFill>
            <a:srgbClr val="E1C233"/>
          </a:solidFill>
          <a:ln>
            <a:solidFill>
              <a:schemeClr val="tx1"/>
            </a:solidFill>
          </a:ln>
        </p:spPr>
        <p:txBody>
          <a:bodyPr wrap="square" rtlCol="0">
            <a:spAutoFit/>
          </a:bodyPr>
          <a:lstStyle/>
          <a:p>
            <a:r>
              <a:rPr lang="en-US" b="1" dirty="0">
                <a:solidFill>
                  <a:schemeClr val="bg1"/>
                </a:solidFill>
              </a:rPr>
              <a:t>28%</a:t>
            </a:r>
            <a:endParaRPr lang="en-IN" b="1" dirty="0">
              <a:solidFill>
                <a:schemeClr val="bg1"/>
              </a:solidFill>
            </a:endParaRPr>
          </a:p>
        </p:txBody>
      </p:sp>
      <p:sp>
        <p:nvSpPr>
          <p:cNvPr id="23" name="TextBox 22">
            <a:extLst>
              <a:ext uri="{FF2B5EF4-FFF2-40B4-BE49-F238E27FC236}">
                <a16:creationId xmlns:a16="http://schemas.microsoft.com/office/drawing/2014/main" id="{5DC04A53-AB34-4735-9302-D97FEC5AB2C8}"/>
              </a:ext>
            </a:extLst>
          </p:cNvPr>
          <p:cNvSpPr txBox="1"/>
          <p:nvPr/>
        </p:nvSpPr>
        <p:spPr>
          <a:xfrm>
            <a:off x="7701418" y="2417437"/>
            <a:ext cx="593818" cy="369332"/>
          </a:xfrm>
          <a:prstGeom prst="rect">
            <a:avLst/>
          </a:prstGeom>
          <a:solidFill>
            <a:srgbClr val="E1C233"/>
          </a:solidFill>
          <a:ln>
            <a:solidFill>
              <a:schemeClr val="tx1"/>
            </a:solidFill>
          </a:ln>
        </p:spPr>
        <p:txBody>
          <a:bodyPr wrap="square" rtlCol="0">
            <a:spAutoFit/>
          </a:bodyPr>
          <a:lstStyle/>
          <a:p>
            <a:r>
              <a:rPr lang="en-US" b="1" dirty="0">
                <a:solidFill>
                  <a:schemeClr val="bg1"/>
                </a:solidFill>
              </a:rPr>
              <a:t>35%</a:t>
            </a:r>
            <a:endParaRPr lang="en-IN" b="1" dirty="0">
              <a:solidFill>
                <a:schemeClr val="bg1"/>
              </a:solidFill>
            </a:endParaRPr>
          </a:p>
        </p:txBody>
      </p:sp>
      <p:sp>
        <p:nvSpPr>
          <p:cNvPr id="24" name="TextBox 23">
            <a:extLst>
              <a:ext uri="{FF2B5EF4-FFF2-40B4-BE49-F238E27FC236}">
                <a16:creationId xmlns:a16="http://schemas.microsoft.com/office/drawing/2014/main" id="{E1090BCB-CE6A-46F7-8149-AB233679DCA0}"/>
              </a:ext>
            </a:extLst>
          </p:cNvPr>
          <p:cNvSpPr txBox="1"/>
          <p:nvPr/>
        </p:nvSpPr>
        <p:spPr>
          <a:xfrm>
            <a:off x="10948826" y="1955772"/>
            <a:ext cx="593818" cy="369332"/>
          </a:xfrm>
          <a:prstGeom prst="rect">
            <a:avLst/>
          </a:prstGeom>
          <a:solidFill>
            <a:srgbClr val="E1C233"/>
          </a:solidFill>
          <a:ln>
            <a:solidFill>
              <a:schemeClr val="tx1"/>
            </a:solidFill>
          </a:ln>
        </p:spPr>
        <p:txBody>
          <a:bodyPr wrap="square" rtlCol="0">
            <a:spAutoFit/>
          </a:bodyPr>
          <a:lstStyle/>
          <a:p>
            <a:r>
              <a:rPr lang="en-US" b="1" dirty="0">
                <a:solidFill>
                  <a:schemeClr val="bg1"/>
                </a:solidFill>
              </a:rPr>
              <a:t>37%</a:t>
            </a:r>
            <a:endParaRPr lang="en-IN" b="1" dirty="0">
              <a:solidFill>
                <a:schemeClr val="bg1"/>
              </a:solidFill>
            </a:endParaRPr>
          </a:p>
        </p:txBody>
      </p:sp>
      <p:sp>
        <p:nvSpPr>
          <p:cNvPr id="4" name="Slide Number Placeholder 3">
            <a:extLst>
              <a:ext uri="{FF2B5EF4-FFF2-40B4-BE49-F238E27FC236}">
                <a16:creationId xmlns:a16="http://schemas.microsoft.com/office/drawing/2014/main" id="{9DF27B89-3347-4E22-8468-76C4D112074F}"/>
              </a:ext>
            </a:extLst>
          </p:cNvPr>
          <p:cNvSpPr>
            <a:spLocks noGrp="1"/>
          </p:cNvSpPr>
          <p:nvPr>
            <p:ph type="sldNum" sz="quarter" idx="12"/>
          </p:nvPr>
        </p:nvSpPr>
        <p:spPr/>
        <p:txBody>
          <a:bodyPr/>
          <a:lstStyle/>
          <a:p>
            <a:fld id="{2844DEC4-8F14-416A-8677-78FF29B28FAF}" type="slidenum">
              <a:rPr lang="en-IN" smtClean="0"/>
              <a:t>8</a:t>
            </a:fld>
            <a:endParaRPr lang="en-IN"/>
          </a:p>
        </p:txBody>
      </p:sp>
    </p:spTree>
    <p:extLst>
      <p:ext uri="{BB962C8B-B14F-4D97-AF65-F5344CB8AC3E}">
        <p14:creationId xmlns:p14="http://schemas.microsoft.com/office/powerpoint/2010/main" val="3700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8884DB-83B6-4F1B-9E51-600C077539AC}"/>
              </a:ext>
            </a:extLst>
          </p:cNvPr>
          <p:cNvSpPr txBox="1"/>
          <p:nvPr/>
        </p:nvSpPr>
        <p:spPr>
          <a:xfrm>
            <a:off x="519369" y="411051"/>
            <a:ext cx="11023275" cy="369332"/>
          </a:xfrm>
          <a:prstGeom prst="rect">
            <a:avLst/>
          </a:prstGeom>
          <a:noFill/>
        </p:spPr>
        <p:txBody>
          <a:bodyPr wrap="square" rtlCol="0">
            <a:spAutoFit/>
          </a:bodyPr>
          <a:lstStyle/>
          <a:p>
            <a:r>
              <a:rPr lang="en-US" b="1" dirty="0"/>
              <a:t>Overall trend of Petrol and Diesel vehicles sold is same peaking in October</a:t>
            </a:r>
            <a:endParaRPr lang="en-IN" b="1" dirty="0"/>
          </a:p>
        </p:txBody>
      </p:sp>
      <p:cxnSp>
        <p:nvCxnSpPr>
          <p:cNvPr id="32" name="Straight Connector 31">
            <a:extLst>
              <a:ext uri="{FF2B5EF4-FFF2-40B4-BE49-F238E27FC236}">
                <a16:creationId xmlns:a16="http://schemas.microsoft.com/office/drawing/2014/main" id="{88CE465F-43C1-4598-82BC-BB16027F8AAA}"/>
              </a:ext>
            </a:extLst>
          </p:cNvPr>
          <p:cNvCxnSpPr>
            <a:cxnSpLocks/>
          </p:cNvCxnSpPr>
          <p:nvPr/>
        </p:nvCxnSpPr>
        <p:spPr>
          <a:xfrm>
            <a:off x="519369" y="1099930"/>
            <a:ext cx="11023275"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6BAA050-E127-4FB3-BFFF-3EF8242066ED}"/>
              </a:ext>
            </a:extLst>
          </p:cNvPr>
          <p:cNvSpPr/>
          <p:nvPr/>
        </p:nvSpPr>
        <p:spPr>
          <a:xfrm>
            <a:off x="519369" y="327024"/>
            <a:ext cx="501049"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solidFill>
                <a:schemeClr val="accent6"/>
              </a:solidFill>
            </a:endParaRPr>
          </a:p>
        </p:txBody>
      </p:sp>
      <p:graphicFrame>
        <p:nvGraphicFramePr>
          <p:cNvPr id="11" name="Chart 10">
            <a:extLst>
              <a:ext uri="{FF2B5EF4-FFF2-40B4-BE49-F238E27FC236}">
                <a16:creationId xmlns:a16="http://schemas.microsoft.com/office/drawing/2014/main" id="{DE7F79FC-940D-47E0-845A-338075E6943E}"/>
              </a:ext>
            </a:extLst>
          </p:cNvPr>
          <p:cNvGraphicFramePr>
            <a:graphicFrameLocks/>
          </p:cNvGraphicFramePr>
          <p:nvPr>
            <p:extLst>
              <p:ext uri="{D42A27DB-BD31-4B8C-83A1-F6EECF244321}">
                <p14:modId xmlns:p14="http://schemas.microsoft.com/office/powerpoint/2010/main" val="3638177634"/>
              </p:ext>
            </p:extLst>
          </p:nvPr>
        </p:nvGraphicFramePr>
        <p:xfrm>
          <a:off x="519371" y="1319363"/>
          <a:ext cx="7302268" cy="26195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B5459A24-5F57-4EDF-A175-4EA30F74E533}"/>
              </a:ext>
            </a:extLst>
          </p:cNvPr>
          <p:cNvGraphicFramePr>
            <a:graphicFrameLocks/>
          </p:cNvGraphicFramePr>
          <p:nvPr>
            <p:extLst>
              <p:ext uri="{D42A27DB-BD31-4B8C-83A1-F6EECF244321}">
                <p14:modId xmlns:p14="http://schemas.microsoft.com/office/powerpoint/2010/main" val="444516448"/>
              </p:ext>
            </p:extLst>
          </p:nvPr>
        </p:nvGraphicFramePr>
        <p:xfrm>
          <a:off x="519370" y="4068417"/>
          <a:ext cx="7302268" cy="2620800"/>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85F2BE18-CF13-4D7D-A2E0-C5F2ED49759C}"/>
              </a:ext>
            </a:extLst>
          </p:cNvPr>
          <p:cNvSpPr/>
          <p:nvPr/>
        </p:nvSpPr>
        <p:spPr>
          <a:xfrm>
            <a:off x="1617778" y="4712678"/>
            <a:ext cx="72000" cy="72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A6803EA2-5B94-43B9-B549-D1B3DA664FB0}"/>
              </a:ext>
            </a:extLst>
          </p:cNvPr>
          <p:cNvSpPr/>
          <p:nvPr/>
        </p:nvSpPr>
        <p:spPr>
          <a:xfrm>
            <a:off x="2501703" y="6103035"/>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74258D2-57C9-4154-8990-EF85DFB33E6C}"/>
              </a:ext>
            </a:extLst>
          </p:cNvPr>
          <p:cNvSpPr/>
          <p:nvPr/>
        </p:nvSpPr>
        <p:spPr>
          <a:xfrm>
            <a:off x="2494816" y="3328864"/>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F58B56BD-67CD-4521-A81A-97D6747407E0}"/>
              </a:ext>
            </a:extLst>
          </p:cNvPr>
          <p:cNvGrpSpPr/>
          <p:nvPr/>
        </p:nvGrpSpPr>
        <p:grpSpPr>
          <a:xfrm>
            <a:off x="8113486" y="1319363"/>
            <a:ext cx="3429157" cy="358431"/>
            <a:chOff x="6333564" y="3429000"/>
            <a:chExt cx="5209079" cy="358431"/>
          </a:xfrm>
        </p:grpSpPr>
        <p:cxnSp>
          <p:nvCxnSpPr>
            <p:cNvPr id="15" name="Straight Connector 14">
              <a:extLst>
                <a:ext uri="{FF2B5EF4-FFF2-40B4-BE49-F238E27FC236}">
                  <a16:creationId xmlns:a16="http://schemas.microsoft.com/office/drawing/2014/main" id="{F090235F-C821-4840-B361-D6BD12644783}"/>
                </a:ext>
              </a:extLst>
            </p:cNvPr>
            <p:cNvCxnSpPr>
              <a:cxnSpLocks/>
            </p:cNvCxnSpPr>
            <p:nvPr/>
          </p:nvCxnSpPr>
          <p:spPr>
            <a:xfrm>
              <a:off x="6333564" y="3787431"/>
              <a:ext cx="5209079" cy="0"/>
            </a:xfrm>
            <a:prstGeom prst="line">
              <a:avLst/>
            </a:prstGeom>
            <a:ln w="28575">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73086D-4E04-4B2B-BBD1-3273A33D1437}"/>
                </a:ext>
              </a:extLst>
            </p:cNvPr>
            <p:cNvSpPr txBox="1"/>
            <p:nvPr/>
          </p:nvSpPr>
          <p:spPr>
            <a:xfrm>
              <a:off x="6333564" y="3429000"/>
              <a:ext cx="5209079" cy="338554"/>
            </a:xfrm>
            <a:prstGeom prst="rect">
              <a:avLst/>
            </a:prstGeom>
            <a:noFill/>
          </p:spPr>
          <p:txBody>
            <a:bodyPr wrap="square" rtlCol="0">
              <a:spAutoFit/>
            </a:bodyPr>
            <a:lstStyle/>
            <a:p>
              <a:pPr algn="ctr"/>
              <a:r>
                <a:rPr lang="en-US" sz="1600" dirty="0"/>
                <a:t>Key Takeaways :</a:t>
              </a:r>
              <a:endParaRPr lang="en-IN" sz="1600" dirty="0"/>
            </a:p>
          </p:txBody>
        </p:sp>
      </p:grpSp>
      <p:sp>
        <p:nvSpPr>
          <p:cNvPr id="17" name="TextBox 16">
            <a:extLst>
              <a:ext uri="{FF2B5EF4-FFF2-40B4-BE49-F238E27FC236}">
                <a16:creationId xmlns:a16="http://schemas.microsoft.com/office/drawing/2014/main" id="{872C400C-674B-4C10-B440-7DA88A1EE5A4}"/>
              </a:ext>
            </a:extLst>
          </p:cNvPr>
          <p:cNvSpPr txBox="1"/>
          <p:nvPr/>
        </p:nvSpPr>
        <p:spPr>
          <a:xfrm>
            <a:off x="8113486" y="1945528"/>
            <a:ext cx="3429158"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Overall trend is very stable and slightly decreasing for Diesel category.</a:t>
            </a:r>
          </a:p>
          <a:p>
            <a:endParaRPr lang="en-US" sz="1600" dirty="0"/>
          </a:p>
          <a:p>
            <a:pPr marL="285750" indent="-285750">
              <a:buFont typeface="Arial" panose="020B0604020202020204" pitchFamily="34" charset="0"/>
              <a:buChar char="•"/>
            </a:pPr>
            <a:r>
              <a:rPr lang="en-US" sz="1600" dirty="0"/>
              <a:t>This purchase behavior is mainly due to major festival season around October like Diwali, Dussehra and Bathukamma</a:t>
            </a:r>
          </a:p>
        </p:txBody>
      </p:sp>
      <p:sp>
        <p:nvSpPr>
          <p:cNvPr id="5" name="Slide Number Placeholder 4">
            <a:extLst>
              <a:ext uri="{FF2B5EF4-FFF2-40B4-BE49-F238E27FC236}">
                <a16:creationId xmlns:a16="http://schemas.microsoft.com/office/drawing/2014/main" id="{FCA6F7AF-B442-4872-AA28-731C3A1619A0}"/>
              </a:ext>
            </a:extLst>
          </p:cNvPr>
          <p:cNvSpPr>
            <a:spLocks noGrp="1"/>
          </p:cNvSpPr>
          <p:nvPr>
            <p:ph type="sldNum" sz="quarter" idx="12"/>
          </p:nvPr>
        </p:nvSpPr>
        <p:spPr/>
        <p:txBody>
          <a:bodyPr/>
          <a:lstStyle/>
          <a:p>
            <a:fld id="{2844DEC4-8F14-416A-8677-78FF29B28FAF}" type="slidenum">
              <a:rPr lang="en-IN" smtClean="0"/>
              <a:t>9</a:t>
            </a:fld>
            <a:endParaRPr lang="en-IN"/>
          </a:p>
        </p:txBody>
      </p:sp>
    </p:spTree>
    <p:extLst>
      <p:ext uri="{BB962C8B-B14F-4D97-AF65-F5344CB8AC3E}">
        <p14:creationId xmlns:p14="http://schemas.microsoft.com/office/powerpoint/2010/main" val="1094812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1916</Words>
  <Application>Microsoft Office PowerPoint</Application>
  <PresentationFormat>Widescreen</PresentationFormat>
  <Paragraphs>274</Paragraphs>
  <Slides>29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Bahnschrift</vt:lpstr>
      <vt:lpstr>Calibri</vt:lpstr>
      <vt:lpstr>Calibri Light</vt:lpstr>
      <vt:lpstr>Office Theme</vt:lpstr>
      <vt:lpstr>PowerPoint Presentation</vt:lpstr>
      <vt:lpstr>PowerPoint Presentation</vt:lpstr>
      <vt:lpstr>Telangana Growth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Tanmay Mistry</dc:creator>
  <cp:lastModifiedBy>Tanmay Mistry</cp:lastModifiedBy>
  <cp:revision>230</cp:revision>
  <dcterms:created xsi:type="dcterms:W3CDTF">2023-09-23T05:14:19Z</dcterms:created>
  <dcterms:modified xsi:type="dcterms:W3CDTF">2023-10-01T13:49:56Z</dcterms:modified>
</cp:coreProperties>
</file>